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72" r:id="rId3"/>
    <p:sldId id="257" r:id="rId4"/>
    <p:sldId id="269" r:id="rId5"/>
    <p:sldId id="263" r:id="rId6"/>
    <p:sldId id="264" r:id="rId7"/>
    <p:sldId id="273" r:id="rId8"/>
    <p:sldId id="258" r:id="rId9"/>
    <p:sldId id="259" r:id="rId10"/>
    <p:sldId id="271" r:id="rId11"/>
    <p:sldId id="268" r:id="rId12"/>
    <p:sldId id="267" r:id="rId13"/>
    <p:sldId id="265" r:id="rId14"/>
    <p:sldId id="266" r:id="rId15"/>
    <p:sldId id="270"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29" autoAdjust="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1A71E6-B6BB-45A2-BBFF-62DEB262CCFE}" type="datetimeFigureOut">
              <a:rPr lang="fr-FR" smtClean="0"/>
              <a:pPr/>
              <a:t>19/03/2016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C8860-EC21-4123-9F2D-A869C78655DD}" type="slidenum">
              <a:rPr lang="fr-FR" smtClean="0"/>
              <a:pPr/>
              <a:t>‹N°›</a:t>
            </a:fld>
            <a:endParaRPr lang="fr-FR"/>
          </a:p>
        </p:txBody>
      </p:sp>
    </p:spTree>
    <p:extLst>
      <p:ext uri="{BB962C8B-B14F-4D97-AF65-F5344CB8AC3E}">
        <p14:creationId xmlns:p14="http://schemas.microsoft.com/office/powerpoint/2010/main" val="3732630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13</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6</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CBCC8860-EC21-4123-9F2D-A869C78655DD}"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9FF0321-CB8B-4EC7-A425-28AF4A83D39E}" type="slidenum">
              <a:rPr lang="fr-FR" smtClean="0"/>
              <a:pPr/>
              <a:t>11</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49FF0321-CB8B-4EC7-A425-28AF4A83D39E}" type="slidenum">
              <a:rPr lang="fr-FR" smtClean="0"/>
              <a:pPr/>
              <a:t>12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19/03/2016</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19/03/2016</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24744"/>
            <a:ext cx="7772400" cy="1470025"/>
          </a:xfrm>
        </p:spPr>
        <p:style>
          <a:lnRef idx="1">
            <a:schemeClr val="accent5"/>
          </a:lnRef>
          <a:fillRef idx="2">
            <a:schemeClr val="accent5"/>
          </a:fillRef>
          <a:effectRef idx="1">
            <a:schemeClr val="accent5"/>
          </a:effectRef>
          <a:fontRef idx="minor">
            <a:schemeClr val="dk1"/>
          </a:fontRef>
        </p:style>
        <p:txBody>
          <a:bodyPr>
            <a:noAutofit/>
          </a:bodyPr>
          <a:lstStyle/>
          <a:p>
            <a:r>
              <a:rPr lang="fr-FR" sz="4800" dirty="0" smtClean="0"/>
              <a:t>Différenciation pédagogique</a:t>
            </a:r>
            <a:endParaRPr lang="fr-FR" sz="4800" dirty="0"/>
          </a:p>
        </p:txBody>
      </p:sp>
      <p:sp>
        <p:nvSpPr>
          <p:cNvPr id="3" name="Sous-titre 2"/>
          <p:cNvSpPr>
            <a:spLocks noGrp="1"/>
          </p:cNvSpPr>
          <p:nvPr>
            <p:ph type="subTitle" idx="1"/>
          </p:nvPr>
        </p:nvSpPr>
        <p:spPr>
          <a:xfrm>
            <a:off x="1371600" y="3212976"/>
            <a:ext cx="6400800" cy="2664296"/>
          </a:xfrm>
        </p:spPr>
        <p:txBody>
          <a:bodyPr>
            <a:normAutofit/>
          </a:bodyPr>
          <a:lstStyle/>
          <a:p>
            <a:r>
              <a:rPr lang="fr-FR" sz="2400" dirty="0" smtClean="0"/>
              <a:t>Sylvain </a:t>
            </a:r>
            <a:r>
              <a:rPr lang="fr-FR" sz="2400" dirty="0" err="1" smtClean="0"/>
              <a:t>Hannebique</a:t>
            </a:r>
            <a:endParaRPr lang="fr-FR" sz="2400" dirty="0" smtClean="0"/>
          </a:p>
          <a:p>
            <a:r>
              <a:rPr lang="fr-FR" sz="1400" dirty="0" smtClean="0"/>
              <a:t>(conseiller pédagogique Lille1 Centre)</a:t>
            </a:r>
          </a:p>
          <a:p>
            <a:r>
              <a:rPr lang="fr-FR" sz="1200" dirty="0" smtClean="0"/>
              <a:t>LRC – ICEM</a:t>
            </a:r>
          </a:p>
          <a:p>
            <a:endParaRPr lang="fr-FR" sz="2000" dirty="0" smtClean="0"/>
          </a:p>
          <a:p>
            <a:r>
              <a:rPr lang="fr-FR" sz="1800" dirty="0" smtClean="0"/>
              <a:t>(</a:t>
            </a:r>
            <a:r>
              <a:rPr lang="fr-FR" sz="1800" b="1" dirty="0" smtClean="0">
                <a:solidFill>
                  <a:srgbClr val="FF0000"/>
                </a:solidFill>
              </a:rPr>
              <a:t>avertissement</a:t>
            </a:r>
            <a:r>
              <a:rPr lang="fr-FR" sz="1800" dirty="0" smtClean="0"/>
              <a:t> : ce diaporama n’est pas finalisé…il sert actuellement de support de travail et peut être complété. Pour la présentation, il est prévu qu’il soit illustré de pratiques de classe)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4000" dirty="0" smtClean="0"/>
              <a:t>Par exemple…</a:t>
            </a:r>
            <a:endParaRPr lang="fr-FR" sz="4000" dirty="0"/>
          </a:p>
        </p:txBody>
      </p:sp>
      <p:sp>
        <p:nvSpPr>
          <p:cNvPr id="3" name="Espace réservé du contenu 2"/>
          <p:cNvSpPr>
            <a:spLocks noGrp="1"/>
          </p:cNvSpPr>
          <p:nvPr>
            <p:ph idx="1"/>
          </p:nvPr>
        </p:nvSpPr>
        <p:spPr>
          <a:xfrm>
            <a:off x="457200" y="1196752"/>
            <a:ext cx="8229600" cy="4929411"/>
          </a:xfrm>
        </p:spPr>
        <p:txBody>
          <a:bodyPr>
            <a:normAutofit/>
          </a:bodyPr>
          <a:lstStyle/>
          <a:p>
            <a:r>
              <a:rPr lang="fr-FR" sz="1600" dirty="0" smtClean="0"/>
              <a:t>Les profils cognitifs et fonctionnements individuels (apports psychologie différentielle) avec les apports successifs de La </a:t>
            </a:r>
            <a:r>
              <a:rPr lang="fr-FR" sz="1600" dirty="0" err="1"/>
              <a:t>G</a:t>
            </a:r>
            <a:r>
              <a:rPr lang="fr-FR" sz="1600" dirty="0" err="1" smtClean="0"/>
              <a:t>aranderie</a:t>
            </a:r>
            <a:r>
              <a:rPr lang="fr-FR" sz="1600" dirty="0" smtClean="0"/>
              <a:t> / </a:t>
            </a:r>
            <a:r>
              <a:rPr lang="fr-FR" sz="1600" dirty="0" err="1" smtClean="0"/>
              <a:t>Astolfi</a:t>
            </a:r>
            <a:r>
              <a:rPr lang="fr-FR" sz="1600" dirty="0" smtClean="0"/>
              <a:t> / Bruner /…</a:t>
            </a:r>
          </a:p>
          <a:p>
            <a:pPr marL="0" indent="0">
              <a:buNone/>
            </a:pPr>
            <a:r>
              <a:rPr lang="fr-FR" sz="1600" dirty="0"/>
              <a:t>	</a:t>
            </a:r>
            <a:r>
              <a:rPr lang="fr-FR" sz="1600" dirty="0" smtClean="0"/>
              <a:t>auditifs/visuels	dépendants du champs ou indépendants	réflexifs/impulsifs	centrés/</a:t>
            </a:r>
            <a:r>
              <a:rPr lang="fr-FR" sz="1600" dirty="0" err="1" smtClean="0"/>
              <a:t>balayants</a:t>
            </a:r>
            <a:r>
              <a:rPr lang="fr-FR" sz="1600" dirty="0" smtClean="0"/>
              <a:t>	sensibles aux différences/sensibles aux régularités		producteurs/consommateurs</a:t>
            </a:r>
          </a:p>
          <a:p>
            <a:r>
              <a:rPr lang="fr-FR" sz="1600" dirty="0" smtClean="0"/>
              <a:t>Pensée concrète / pensée abstraite 	voir Piaget – </a:t>
            </a:r>
            <a:r>
              <a:rPr lang="fr-FR" sz="1600" dirty="0" err="1" smtClean="0"/>
              <a:t>Inhelder</a:t>
            </a:r>
            <a:r>
              <a:rPr lang="fr-FR" sz="1600" dirty="0" smtClean="0"/>
              <a:t> 1955</a:t>
            </a:r>
          </a:p>
          <a:p>
            <a:r>
              <a:rPr lang="fr-FR" sz="1600" dirty="0" smtClean="0"/>
              <a:t>Mémoires et apprentissages		voir progrès récents neuro sciences et neuro éthique</a:t>
            </a:r>
          </a:p>
          <a:p>
            <a:r>
              <a:rPr lang="fr-FR" sz="1600" dirty="0" smtClean="0"/>
              <a:t>Les modes de pensée : inductive – déductive – créatrice -  dialectique – convergente – divergente – analogique</a:t>
            </a:r>
          </a:p>
          <a:p>
            <a:r>
              <a:rPr lang="fr-FR" sz="1600" dirty="0" smtClean="0"/>
              <a:t>Des stratégies d’appropriation d’un contenu : globale ou synthétique / analytique</a:t>
            </a:r>
          </a:p>
          <a:p>
            <a:r>
              <a:rPr lang="fr-FR" sz="1600" dirty="0" smtClean="0"/>
              <a:t>Sens des apprentissages : types de finalisation (aval – amont) (scolaire-extra scolaire)</a:t>
            </a:r>
          </a:p>
          <a:p>
            <a:r>
              <a:rPr lang="fr-FR" sz="1600" dirty="0" smtClean="0"/>
              <a:t>Théories de la motivation	intrinsèque/extrinsèque/régulée</a:t>
            </a:r>
          </a:p>
          <a:p>
            <a:r>
              <a:rPr lang="fr-FR" sz="1600" dirty="0" smtClean="0"/>
              <a:t>Degrés de guidage	et	modalités de regroupement des E</a:t>
            </a:r>
          </a:p>
          <a:p>
            <a:r>
              <a:rPr lang="fr-FR" sz="1600" dirty="0" smtClean="0"/>
              <a:t>Niveaux de dévolution et dévolution radicale	(voir LRC </a:t>
            </a:r>
            <a:r>
              <a:rPr lang="fr-FR" sz="1600" dirty="0" err="1" smtClean="0"/>
              <a:t>Icem</a:t>
            </a:r>
            <a:r>
              <a:rPr lang="fr-FR" sz="1600" dirty="0" smtClean="0"/>
              <a:t>)</a:t>
            </a:r>
          </a:p>
          <a:p>
            <a:r>
              <a:rPr lang="fr-FR" sz="1600" dirty="0" smtClean="0"/>
              <a:t>Apports des théories socio constructivistes : 	voir ZPD ou ZD proche</a:t>
            </a:r>
          </a:p>
          <a:p>
            <a:pPr marL="0" indent="0">
              <a:buNone/>
            </a:pPr>
            <a:r>
              <a:rPr lang="fr-FR" sz="1600" dirty="0"/>
              <a:t>	</a:t>
            </a:r>
            <a:r>
              <a:rPr lang="fr-FR" sz="1600" dirty="0" smtClean="0"/>
              <a:t>conflit sociocognitif		objectif-obstacle	(+ Bachelard obstacle 	épistémologique)	</a:t>
            </a:r>
          </a:p>
          <a:p>
            <a:pPr marL="0" indent="0">
              <a:buNone/>
            </a:pPr>
            <a:endParaRPr lang="fr-FR" sz="1600" dirty="0"/>
          </a:p>
        </p:txBody>
      </p:sp>
    </p:spTree>
    <p:extLst>
      <p:ext uri="{BB962C8B-B14F-4D97-AF65-F5344CB8AC3E}">
        <p14:creationId xmlns:p14="http://schemas.microsoft.com/office/powerpoint/2010/main" val="2448521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p:cNvSpPr>
            <a:spLocks noGrp="1"/>
          </p:cNvSpPr>
          <p:nvPr>
            <p:ph sz="half" idx="1"/>
          </p:nvPr>
        </p:nvSpPr>
        <p:spPr>
          <a:xfrm>
            <a:off x="179512" y="836712"/>
            <a:ext cx="3960440" cy="1008112"/>
          </a:xfrm>
          <a:solidFill>
            <a:schemeClr val="bg2"/>
          </a:solidFill>
        </p:spPr>
        <p:txBody>
          <a:bodyPr>
            <a:noAutofit/>
          </a:bodyPr>
          <a:lstStyle/>
          <a:p>
            <a:pPr algn="ctr">
              <a:buNone/>
            </a:pPr>
            <a:r>
              <a:rPr lang="fr-FR" dirty="0" smtClean="0"/>
              <a:t>Eclairage par l’écoute</a:t>
            </a:r>
          </a:p>
          <a:p>
            <a:pPr algn="ctr">
              <a:buNone/>
            </a:pPr>
            <a:r>
              <a:rPr lang="fr-FR" sz="1400" dirty="0" smtClean="0"/>
              <a:t>(Nicolas Go – LRC </a:t>
            </a:r>
            <a:r>
              <a:rPr lang="fr-FR" sz="1400" dirty="0" err="1" smtClean="0"/>
              <a:t>Icem</a:t>
            </a:r>
            <a:r>
              <a:rPr lang="fr-FR" sz="1400" dirty="0" smtClean="0"/>
              <a:t>) </a:t>
            </a:r>
            <a:endParaRPr lang="fr-FR" sz="1400" dirty="0"/>
          </a:p>
        </p:txBody>
      </p:sp>
      <p:sp>
        <p:nvSpPr>
          <p:cNvPr id="5" name="Espace réservé du contenu 4"/>
          <p:cNvSpPr>
            <a:spLocks noGrp="1"/>
          </p:cNvSpPr>
          <p:nvPr>
            <p:ph sz="half" idx="2"/>
          </p:nvPr>
        </p:nvSpPr>
        <p:spPr>
          <a:xfrm>
            <a:off x="4283968" y="285728"/>
            <a:ext cx="4608512" cy="6429420"/>
          </a:xfrm>
        </p:spPr>
        <p:txBody>
          <a:bodyPr>
            <a:normAutofit fontScale="70000" lnSpcReduction="20000"/>
          </a:bodyPr>
          <a:lstStyle/>
          <a:p>
            <a:pPr algn="ctr">
              <a:buNone/>
            </a:pPr>
            <a:r>
              <a:rPr lang="fr-FR" b="1" dirty="0" smtClean="0"/>
              <a:t>… les écoutes…</a:t>
            </a:r>
          </a:p>
          <a:p>
            <a:pPr algn="ctr">
              <a:buNone/>
            </a:pPr>
            <a:endParaRPr lang="fr-FR" b="1" dirty="0" smtClean="0"/>
          </a:p>
          <a:p>
            <a:pPr>
              <a:buNone/>
            </a:pPr>
            <a:r>
              <a:rPr lang="fr-FR" i="1" dirty="0" smtClean="0">
                <a:solidFill>
                  <a:srgbClr val="0070C0"/>
                </a:solidFill>
              </a:rPr>
              <a:t>L’écoute est prioritairement liée à la question du sens, elle s’impose là où il y a quelque chose à comprendre</a:t>
            </a:r>
            <a:r>
              <a:rPr lang="fr-FR" dirty="0" smtClean="0">
                <a:solidFill>
                  <a:srgbClr val="0070C0"/>
                </a:solidFill>
              </a:rPr>
              <a:t>. Il faut ainsi distinguer « écouter » et « se mettre à l’écoute ».</a:t>
            </a:r>
          </a:p>
          <a:p>
            <a:pPr>
              <a:buNone/>
            </a:pPr>
            <a:endParaRPr lang="fr-FR" dirty="0" smtClean="0"/>
          </a:p>
          <a:p>
            <a:pPr>
              <a:buNone/>
            </a:pPr>
            <a:r>
              <a:rPr lang="fr-FR" dirty="0" smtClean="0"/>
              <a:t>Écoutes : corporelle et comportementale, épistémique (liée aux savoirs) et cognitive (liée aux processus de connaissance), écoute psychologique et affective, écoute sociale (écoute du groupe/écoute des enfants entre eux), écoute coopérative (s’articule aux phénomènes d’auto-organisation), écoute organisationnelle (prête attention à l’agencement du milieu et à son devenir), écoute environnementale (attention à la réalité de l’environnement), écoute de soi.</a:t>
            </a:r>
            <a:endParaRPr lang="fr-FR" dirty="0"/>
          </a:p>
        </p:txBody>
      </p:sp>
      <p:sp>
        <p:nvSpPr>
          <p:cNvPr id="6" name="ZoneTexte 5"/>
          <p:cNvSpPr txBox="1"/>
          <p:nvPr/>
        </p:nvSpPr>
        <p:spPr>
          <a:xfrm>
            <a:off x="179512" y="2060848"/>
            <a:ext cx="3929090" cy="4154984"/>
          </a:xfrm>
          <a:prstGeom prst="rect">
            <a:avLst/>
          </a:prstGeom>
          <a:noFill/>
          <a:ln w="3175">
            <a:solidFill>
              <a:schemeClr val="tx1"/>
            </a:solidFill>
          </a:ln>
        </p:spPr>
        <p:txBody>
          <a:bodyPr wrap="square" rtlCol="0">
            <a:spAutoFit/>
          </a:bodyPr>
          <a:lstStyle/>
          <a:p>
            <a:r>
              <a:rPr lang="fr-FR" sz="2400" dirty="0" smtClean="0"/>
              <a:t>L’écoute (liée à l’action) se modifie dans la durée :</a:t>
            </a:r>
          </a:p>
          <a:p>
            <a:endParaRPr lang="fr-FR" sz="2400" dirty="0" smtClean="0"/>
          </a:p>
          <a:p>
            <a:pPr>
              <a:buFontTx/>
              <a:buChar char="-"/>
            </a:pPr>
            <a:r>
              <a:rPr lang="fr-FR" sz="2400" dirty="0" smtClean="0"/>
              <a:t> </a:t>
            </a:r>
            <a:r>
              <a:rPr lang="fr-FR" sz="2400" b="1" dirty="0" smtClean="0"/>
              <a:t>Ecoute flottante </a:t>
            </a:r>
            <a:r>
              <a:rPr lang="fr-FR" sz="2400" dirty="0" smtClean="0"/>
              <a:t>(la plus large)</a:t>
            </a:r>
          </a:p>
          <a:p>
            <a:pPr>
              <a:buFontTx/>
              <a:buChar char="-"/>
            </a:pPr>
            <a:r>
              <a:rPr lang="fr-FR" sz="2400" dirty="0" smtClean="0"/>
              <a:t> </a:t>
            </a:r>
            <a:r>
              <a:rPr lang="fr-FR" sz="2400" b="1" dirty="0" smtClean="0"/>
              <a:t>Ecoute  sélective </a:t>
            </a:r>
            <a:r>
              <a:rPr lang="fr-FR" sz="2400" dirty="0" smtClean="0"/>
              <a:t>(sélectionne, circonscrit)</a:t>
            </a:r>
          </a:p>
          <a:p>
            <a:pPr>
              <a:buFontTx/>
              <a:buChar char="-"/>
            </a:pPr>
            <a:r>
              <a:rPr lang="fr-FR" sz="2400" dirty="0" smtClean="0"/>
              <a:t> </a:t>
            </a:r>
            <a:r>
              <a:rPr lang="fr-FR" sz="2400" b="1" dirty="0" smtClean="0"/>
              <a:t>Ecoute cruciale </a:t>
            </a:r>
            <a:r>
              <a:rPr lang="fr-FR" sz="2400" dirty="0" smtClean="0"/>
              <a:t>(permet d’initier une action déterminante pour l’évolution d’un processus quelconque)</a:t>
            </a:r>
            <a:endParaRPr lang="fr-FR"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428596" y="285728"/>
            <a:ext cx="8319868" cy="622992"/>
          </a:xfrm>
        </p:spPr>
        <p:txBody>
          <a:bodyPr>
            <a:normAutofit/>
          </a:bodyPr>
          <a:lstStyle/>
          <a:p>
            <a:pPr algn="ctr"/>
            <a:r>
              <a:rPr lang="fr-FR" dirty="0" smtClean="0"/>
              <a:t>Gestes professionnels et postures : préoccupations du Professeur</a:t>
            </a:r>
            <a:endParaRPr lang="fr-FR" dirty="0"/>
          </a:p>
        </p:txBody>
      </p:sp>
      <p:pic>
        <p:nvPicPr>
          <p:cNvPr id="7" name="Espace réservé du contenu 6" descr="Sans titre 1.bmp"/>
          <p:cNvPicPr>
            <a:picLocks noGrp="1" noChangeAspect="1"/>
          </p:cNvPicPr>
          <p:nvPr>
            <p:ph idx="1"/>
          </p:nvPr>
        </p:nvPicPr>
        <p:blipFill>
          <a:blip r:embed="rId3" cstate="print"/>
          <a:stretch>
            <a:fillRect/>
          </a:stretch>
        </p:blipFill>
        <p:spPr>
          <a:xfrm>
            <a:off x="2699792" y="1700808"/>
            <a:ext cx="6309948" cy="3946190"/>
          </a:xfrm>
        </p:spPr>
      </p:pic>
      <p:sp>
        <p:nvSpPr>
          <p:cNvPr id="6" name="Espace réservé du texte 5"/>
          <p:cNvSpPr>
            <a:spLocks noGrp="1"/>
          </p:cNvSpPr>
          <p:nvPr>
            <p:ph type="body" sz="half" idx="2"/>
          </p:nvPr>
        </p:nvSpPr>
        <p:spPr>
          <a:xfrm>
            <a:off x="323528" y="2204864"/>
            <a:ext cx="2328850" cy="3218036"/>
          </a:xfrm>
          <a:ln w="6350">
            <a:solidFill>
              <a:schemeClr val="tx1"/>
            </a:solidFill>
          </a:ln>
        </p:spPr>
        <p:txBody>
          <a:bodyPr>
            <a:normAutofit lnSpcReduction="10000"/>
          </a:bodyPr>
          <a:lstStyle/>
          <a:p>
            <a:r>
              <a:rPr lang="fr-FR" dirty="0" smtClean="0">
                <a:ea typeface="Times New Roman"/>
                <a:cs typeface="Times New Roman"/>
              </a:rPr>
              <a:t>Regards possibles à travers 4 champs de préoccupations enchâssées et reliées :</a:t>
            </a:r>
          </a:p>
          <a:p>
            <a:endParaRPr lang="fr-FR" dirty="0" smtClean="0">
              <a:ea typeface="Times New Roman"/>
              <a:cs typeface="Times New Roman"/>
            </a:endParaRPr>
          </a:p>
          <a:p>
            <a:pPr>
              <a:lnSpc>
                <a:spcPct val="115000"/>
              </a:lnSpc>
              <a:spcAft>
                <a:spcPts val="1000"/>
              </a:spcAft>
            </a:pPr>
            <a:r>
              <a:rPr lang="fr-FR" dirty="0" smtClean="0">
                <a:ea typeface="Times New Roman"/>
                <a:cs typeface="Times New Roman"/>
              </a:rPr>
              <a:t>1) L’étayage</a:t>
            </a:r>
          </a:p>
          <a:p>
            <a:pPr>
              <a:lnSpc>
                <a:spcPct val="115000"/>
              </a:lnSpc>
              <a:spcAft>
                <a:spcPts val="1000"/>
              </a:spcAft>
            </a:pPr>
            <a:r>
              <a:rPr lang="fr-FR" dirty="0" smtClean="0">
                <a:ea typeface="Times New Roman"/>
                <a:cs typeface="Times New Roman"/>
              </a:rPr>
              <a:t>2) Le tissage</a:t>
            </a:r>
          </a:p>
          <a:p>
            <a:pPr>
              <a:lnSpc>
                <a:spcPct val="115000"/>
              </a:lnSpc>
              <a:spcAft>
                <a:spcPts val="1000"/>
              </a:spcAft>
            </a:pPr>
            <a:r>
              <a:rPr lang="fr-FR" dirty="0" smtClean="0">
                <a:ea typeface="Times New Roman"/>
                <a:cs typeface="Times New Roman"/>
              </a:rPr>
              <a:t>3) Le pilotage</a:t>
            </a:r>
          </a:p>
          <a:p>
            <a:pPr>
              <a:lnSpc>
                <a:spcPct val="115000"/>
              </a:lnSpc>
              <a:spcAft>
                <a:spcPts val="1000"/>
              </a:spcAft>
            </a:pPr>
            <a:r>
              <a:rPr lang="fr-FR" dirty="0" smtClean="0">
                <a:ea typeface="Times New Roman"/>
                <a:cs typeface="Times New Roman"/>
              </a:rPr>
              <a:t>4) Le milieu spécifique et son aménagement </a:t>
            </a:r>
          </a:p>
          <a:p>
            <a:pPr>
              <a:lnSpc>
                <a:spcPct val="115000"/>
              </a:lnSpc>
              <a:spcAft>
                <a:spcPts val="1000"/>
              </a:spcAft>
            </a:pPr>
            <a:r>
              <a:rPr lang="fr-FR" sz="1200" i="1" dirty="0" smtClean="0">
                <a:ea typeface="Times New Roman"/>
                <a:cs typeface="Times New Roman"/>
              </a:rPr>
              <a:t>(D. </a:t>
            </a:r>
            <a:r>
              <a:rPr lang="fr-FR" sz="1200" i="1" dirty="0" err="1" smtClean="0">
                <a:ea typeface="Times New Roman"/>
                <a:cs typeface="Times New Roman"/>
              </a:rPr>
              <a:t>Bucheton</a:t>
            </a:r>
            <a:r>
              <a:rPr lang="fr-FR" sz="1200" i="1" dirty="0" smtClean="0">
                <a:ea typeface="Times New Roman"/>
                <a:cs typeface="Times New Roman"/>
              </a:rPr>
              <a:t> et Y. Soulé)</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fr-FR" sz="3200" dirty="0" smtClean="0"/>
              <a:t>Multi agenda de préoccupations enchâssées…</a:t>
            </a:r>
            <a:endParaRPr lang="fr-FR" sz="3200" dirty="0"/>
          </a:p>
        </p:txBody>
      </p:sp>
      <p:sp>
        <p:nvSpPr>
          <p:cNvPr id="3" name="Espace réservé du contenu 2"/>
          <p:cNvSpPr>
            <a:spLocks noGrp="1"/>
          </p:cNvSpPr>
          <p:nvPr>
            <p:ph sz="half" idx="1"/>
          </p:nvPr>
        </p:nvSpPr>
        <p:spPr>
          <a:xfrm>
            <a:off x="457200" y="1196752"/>
            <a:ext cx="4038600" cy="5400600"/>
          </a:xfrm>
          <a:ln w="12700">
            <a:solidFill>
              <a:schemeClr val="tx1"/>
            </a:solidFill>
          </a:ln>
        </p:spPr>
        <p:txBody>
          <a:bodyPr>
            <a:normAutofit fontScale="40000" lnSpcReduction="20000"/>
          </a:bodyPr>
          <a:lstStyle/>
          <a:p>
            <a:r>
              <a:rPr lang="fr-FR" sz="3400" b="1" dirty="0" smtClean="0"/>
              <a:t>Tissage</a:t>
            </a:r>
          </a:p>
          <a:p>
            <a:pPr>
              <a:buNone/>
            </a:pPr>
            <a:endParaRPr lang="fr-FR" sz="3400" dirty="0" smtClean="0"/>
          </a:p>
          <a:p>
            <a:pPr>
              <a:buNone/>
            </a:pPr>
            <a:r>
              <a:rPr lang="fr-FR" sz="3400" dirty="0" smtClean="0"/>
              <a:t>- raviver les empreintes laissées par l’expérience (en ce sens expérience peut être productions premières, expériences tâtonnées, créations…)</a:t>
            </a:r>
          </a:p>
          <a:p>
            <a:pPr>
              <a:buNone/>
            </a:pPr>
            <a:r>
              <a:rPr lang="fr-FR" sz="3400" dirty="0" smtClean="0"/>
              <a:t>- mettre en relation le dedans et le dehors de la classe (avec par exemple comme conséquence de ne pas entraîner de rupture entre la vie dans l’école et la vie hors de l’école)</a:t>
            </a:r>
          </a:p>
          <a:p>
            <a:pPr>
              <a:buNone/>
            </a:pPr>
            <a:r>
              <a:rPr lang="fr-FR" sz="3400" dirty="0" smtClean="0"/>
              <a:t>- mettre en lien l’avant et l’après de la séance et éclaircir la succession des tâches</a:t>
            </a:r>
          </a:p>
          <a:p>
            <a:pPr>
              <a:buNone/>
            </a:pPr>
            <a:r>
              <a:rPr lang="fr-FR" sz="3400" dirty="0" smtClean="0"/>
              <a:t>- donner du sens, de la pertinence à la situation et aux savoirs visés  ET dimensions du sens d’un apprentissage (finalisé en amont / en aval avec références avec « l’extra scolaire – le déjà là »</a:t>
            </a:r>
          </a:p>
          <a:p>
            <a:pPr>
              <a:buNone/>
            </a:pPr>
            <a:r>
              <a:rPr lang="fr-FR" sz="3400" dirty="0" smtClean="0"/>
              <a:t>- penser aux continuités (des genres, des habitus, des procédures et rituels…)</a:t>
            </a:r>
          </a:p>
          <a:p>
            <a:pPr>
              <a:buNone/>
            </a:pPr>
            <a:r>
              <a:rPr lang="fr-FR" sz="3400" dirty="0" smtClean="0"/>
              <a:t>- varier les postures des E</a:t>
            </a:r>
          </a:p>
          <a:p>
            <a:pPr>
              <a:buNone/>
            </a:pPr>
            <a:r>
              <a:rPr lang="fr-FR" sz="3400" dirty="0" smtClean="0"/>
              <a:t>- prendre une posture de « passeur de cultures »</a:t>
            </a:r>
          </a:p>
          <a:p>
            <a:endParaRPr lang="fr-FR" dirty="0"/>
          </a:p>
        </p:txBody>
      </p:sp>
      <p:sp>
        <p:nvSpPr>
          <p:cNvPr id="4" name="Espace réservé du contenu 3"/>
          <p:cNvSpPr>
            <a:spLocks noGrp="1"/>
          </p:cNvSpPr>
          <p:nvPr>
            <p:ph sz="half" idx="2"/>
          </p:nvPr>
        </p:nvSpPr>
        <p:spPr>
          <a:xfrm>
            <a:off x="4648200" y="1196752"/>
            <a:ext cx="4244280" cy="5400600"/>
          </a:xfrm>
          <a:ln w="12700">
            <a:solidFill>
              <a:schemeClr val="tx1"/>
            </a:solidFill>
          </a:ln>
        </p:spPr>
        <p:txBody>
          <a:bodyPr>
            <a:normAutofit fontScale="40000" lnSpcReduction="20000"/>
          </a:bodyPr>
          <a:lstStyle/>
          <a:p>
            <a:r>
              <a:rPr lang="fr-FR" sz="3400" b="1" dirty="0" smtClean="0"/>
              <a:t>Aménagement du milieu  (atmosphère)</a:t>
            </a:r>
          </a:p>
          <a:p>
            <a:pPr>
              <a:buNone/>
            </a:pPr>
            <a:endParaRPr lang="fr-FR" sz="3400" dirty="0" smtClean="0"/>
          </a:p>
          <a:p>
            <a:pPr>
              <a:buNone/>
            </a:pPr>
            <a:r>
              <a:rPr lang="fr-FR" sz="3400" dirty="0" smtClean="0"/>
              <a:t>Cela concerne plus particulièrement la </a:t>
            </a:r>
            <a:r>
              <a:rPr lang="fr-FR" sz="3400" dirty="0" err="1" smtClean="0"/>
              <a:t>co</a:t>
            </a:r>
            <a:r>
              <a:rPr lang="fr-FR" sz="3400" dirty="0" smtClean="0"/>
              <a:t> élaboration avec les E des conditions de milieu et plus généralement tout ce qui permet des rencontres :</a:t>
            </a:r>
          </a:p>
          <a:p>
            <a:pPr>
              <a:buNone/>
            </a:pPr>
            <a:r>
              <a:rPr lang="fr-FR" sz="3400" dirty="0" smtClean="0"/>
              <a:t>		- intellectuelles  (cognitives)</a:t>
            </a:r>
          </a:p>
          <a:p>
            <a:pPr>
              <a:buNone/>
            </a:pPr>
            <a:r>
              <a:rPr lang="fr-FR" sz="3400" dirty="0" smtClean="0"/>
              <a:t>		- relationnelles</a:t>
            </a:r>
          </a:p>
          <a:p>
            <a:pPr>
              <a:buNone/>
            </a:pPr>
            <a:r>
              <a:rPr lang="fr-FR" sz="3400" dirty="0" smtClean="0"/>
              <a:t>		-affectives</a:t>
            </a:r>
          </a:p>
          <a:p>
            <a:pPr>
              <a:buNone/>
            </a:pPr>
            <a:r>
              <a:rPr lang="fr-FR" sz="3400" dirty="0" smtClean="0"/>
              <a:t>		- sociales</a:t>
            </a:r>
          </a:p>
          <a:p>
            <a:pPr>
              <a:buNone/>
            </a:pPr>
            <a:r>
              <a:rPr lang="fr-FR" sz="3400" dirty="0" smtClean="0"/>
              <a:t>	qui visent à permettre une amplification mutuelle et personnelle des puissances de vie.</a:t>
            </a:r>
          </a:p>
          <a:p>
            <a:pPr>
              <a:buNone/>
            </a:pPr>
            <a:endParaRPr lang="fr-FR" sz="3400" dirty="0" smtClean="0"/>
          </a:p>
          <a:p>
            <a:pPr>
              <a:buNone/>
            </a:pPr>
            <a:r>
              <a:rPr lang="fr-FR" sz="3400" dirty="0" smtClean="0"/>
              <a:t>Liens avec la (les) motivation intrinsèque* et la motivation extrinsèque par régulation identifiée.</a:t>
            </a:r>
          </a:p>
          <a:p>
            <a:pPr>
              <a:buNone/>
            </a:pPr>
            <a:endParaRPr lang="fr-FR" sz="3400" dirty="0" smtClean="0"/>
          </a:p>
          <a:p>
            <a:pPr>
              <a:buNone/>
            </a:pPr>
            <a:r>
              <a:rPr lang="fr-FR" sz="3400" dirty="0" smtClean="0"/>
              <a:t>… donc création d’un milieu (didactique, environnemental…) où l’Enfant n’a pas peur et pourra faire des expériences, vivre des événements...</a:t>
            </a:r>
          </a:p>
          <a:p>
            <a:pPr>
              <a:buNone/>
            </a:pPr>
            <a:endParaRPr lang="fr-FR" sz="3400" dirty="0" smtClean="0"/>
          </a:p>
          <a:p>
            <a:pPr>
              <a:buNone/>
            </a:pPr>
            <a:r>
              <a:rPr lang="fr-FR" sz="3400" dirty="0" smtClean="0"/>
              <a:t>Organisation des espaces (en incluant des espaces isolés de travail par exemple)</a:t>
            </a:r>
          </a:p>
          <a:p>
            <a:pPr>
              <a:buNone/>
            </a:pPr>
            <a:endParaRPr lang="fr-FR" dirty="0" smtClean="0"/>
          </a:p>
          <a:p>
            <a:pPr>
              <a:buNone/>
            </a:pPr>
            <a:endParaRPr lang="fr-FR" dirty="0" smtClean="0"/>
          </a:p>
          <a:p>
            <a:pPr>
              <a:buNone/>
            </a:pPr>
            <a:r>
              <a:rPr lang="fr-FR" sz="2300" dirty="0" smtClean="0"/>
              <a:t>*voir travaux d’A. </a:t>
            </a:r>
            <a:r>
              <a:rPr lang="fr-FR" sz="2300" dirty="0" err="1" smtClean="0"/>
              <a:t>Guerrien</a:t>
            </a:r>
            <a:r>
              <a:rPr lang="fr-FR" sz="2300" dirty="0" smtClean="0"/>
              <a:t> –UFR psychologie Lille3 – Laboratoire </a:t>
            </a:r>
            <a:r>
              <a:rPr lang="fr-FR" sz="2300" dirty="0" err="1" smtClean="0"/>
              <a:t>Psitec</a:t>
            </a:r>
            <a:r>
              <a:rPr lang="fr-FR" sz="2300" dirty="0" smtClean="0"/>
              <a:t>)</a:t>
            </a:r>
            <a:endParaRPr lang="fr-FR" sz="23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Autofit/>
          </a:bodyPr>
          <a:lstStyle/>
          <a:p>
            <a:r>
              <a:rPr lang="fr-FR" sz="3200" dirty="0" smtClean="0"/>
              <a:t>Multi agenda de préoccupations enchâssées…</a:t>
            </a:r>
            <a:endParaRPr lang="fr-FR" sz="3200" dirty="0"/>
          </a:p>
        </p:txBody>
      </p:sp>
      <p:sp>
        <p:nvSpPr>
          <p:cNvPr id="3" name="Espace réservé du contenu 2"/>
          <p:cNvSpPr>
            <a:spLocks noGrp="1"/>
          </p:cNvSpPr>
          <p:nvPr>
            <p:ph sz="half" idx="1"/>
          </p:nvPr>
        </p:nvSpPr>
        <p:spPr>
          <a:xfrm>
            <a:off x="457200" y="1196752"/>
            <a:ext cx="4038600" cy="5472608"/>
          </a:xfrm>
          <a:ln w="12700">
            <a:solidFill>
              <a:schemeClr val="tx1"/>
            </a:solidFill>
          </a:ln>
        </p:spPr>
        <p:txBody>
          <a:bodyPr>
            <a:normAutofit fontScale="47500" lnSpcReduction="20000"/>
          </a:bodyPr>
          <a:lstStyle/>
          <a:p>
            <a:r>
              <a:rPr lang="fr-FR" b="1" dirty="0" smtClean="0"/>
              <a:t>Pilotage des tâches   </a:t>
            </a:r>
            <a:r>
              <a:rPr lang="fr-FR" dirty="0" smtClean="0"/>
              <a:t>(pilotage des séances)</a:t>
            </a:r>
          </a:p>
          <a:p>
            <a:pPr>
              <a:buNone/>
            </a:pPr>
            <a:r>
              <a:rPr lang="fr-FR" dirty="0" smtClean="0"/>
              <a:t>Qui permet de gérer les multiples contraintes « scolaires » </a:t>
            </a:r>
          </a:p>
          <a:p>
            <a:pPr>
              <a:buNone/>
            </a:pPr>
            <a:endParaRPr lang="fr-FR" dirty="0" smtClean="0"/>
          </a:p>
          <a:p>
            <a:pPr>
              <a:buNone/>
            </a:pPr>
            <a:r>
              <a:rPr lang="fr-FR" dirty="0" smtClean="0"/>
              <a:t>- cohérence et cohésion de la séance pour cadrer la visée du savoir, la problématisation possible et nécessaire, la dévolution du savoir (vers une dévolution radicale), la clôture et une assurance d’un savoir conceptualisé, nommé, institutionnalisé par des traces (variables dans leurs formes) </a:t>
            </a:r>
            <a:r>
              <a:rPr lang="fr-FR" dirty="0" smtClean="0">
                <a:sym typeface="Wingdings"/>
              </a:rPr>
              <a:t></a:t>
            </a:r>
            <a:r>
              <a:rPr lang="fr-FR" dirty="0" smtClean="0"/>
              <a:t> relations aux formes d’évaluation/brevets, œuvres…)</a:t>
            </a:r>
          </a:p>
          <a:p>
            <a:pPr>
              <a:buNone/>
            </a:pPr>
            <a:endParaRPr lang="fr-FR" dirty="0" smtClean="0"/>
          </a:p>
          <a:p>
            <a:pPr>
              <a:buNone/>
            </a:pPr>
            <a:r>
              <a:rPr lang="fr-FR" dirty="0" smtClean="0"/>
              <a:t>- organisation des tâches, des instruments de travail, des déplacements E et P, des groupes et regroupements, des temporalités (didactiques, subjectives…) et rythmes / durées</a:t>
            </a:r>
          </a:p>
          <a:p>
            <a:pPr>
              <a:buNone/>
            </a:pPr>
            <a:endParaRPr lang="fr-FR" dirty="0" smtClean="0"/>
          </a:p>
          <a:p>
            <a:pPr>
              <a:buNone/>
            </a:pPr>
            <a:r>
              <a:rPr lang="fr-FR" dirty="0" smtClean="0"/>
              <a:t>- organisation des espaces et lieux</a:t>
            </a:r>
          </a:p>
          <a:p>
            <a:pPr>
              <a:buNone/>
            </a:pPr>
            <a:endParaRPr lang="fr-FR" dirty="0" smtClean="0"/>
          </a:p>
          <a:p>
            <a:pPr>
              <a:buNone/>
            </a:pPr>
            <a:r>
              <a:rPr lang="fr-FR" dirty="0" smtClean="0"/>
              <a:t>- variabilité des « scènes » et situations d’apprentissage : collective, coopérative, individuelle, personnelle, duale E et P et duale E et E, en petit groupe, en atelier  … ces scènes étant en lien avec la place et la part du P</a:t>
            </a:r>
          </a:p>
          <a:p>
            <a:pPr>
              <a:buNone/>
            </a:pPr>
            <a:endParaRPr lang="fr-FR" dirty="0" smtClean="0"/>
          </a:p>
          <a:p>
            <a:pPr>
              <a:buNone/>
            </a:pPr>
            <a:r>
              <a:rPr lang="fr-FR" dirty="0" smtClean="0"/>
              <a:t>- perméabilité à l’aléatoire et l’imprévu (l’événement dans la classe)</a:t>
            </a:r>
          </a:p>
          <a:p>
            <a:pPr>
              <a:buNone/>
            </a:pPr>
            <a:endParaRPr lang="fr-FR" dirty="0" smtClean="0"/>
          </a:p>
          <a:p>
            <a:pPr>
              <a:buNone/>
            </a:pPr>
            <a:r>
              <a:rPr lang="fr-FR" dirty="0" smtClean="0"/>
              <a:t>- accessibilité des contenus</a:t>
            </a:r>
          </a:p>
          <a:p>
            <a:endParaRPr lang="fr-FR" dirty="0"/>
          </a:p>
        </p:txBody>
      </p:sp>
      <p:sp>
        <p:nvSpPr>
          <p:cNvPr id="4" name="Espace réservé du contenu 3"/>
          <p:cNvSpPr>
            <a:spLocks noGrp="1"/>
          </p:cNvSpPr>
          <p:nvPr>
            <p:ph sz="half" idx="2"/>
          </p:nvPr>
        </p:nvSpPr>
        <p:spPr>
          <a:xfrm>
            <a:off x="4648200" y="1196752"/>
            <a:ext cx="4038600" cy="5472608"/>
          </a:xfrm>
          <a:ln w="12700">
            <a:solidFill>
              <a:schemeClr val="tx1"/>
            </a:solidFill>
          </a:ln>
        </p:spPr>
        <p:txBody>
          <a:bodyPr>
            <a:normAutofit fontScale="47500" lnSpcReduction="20000"/>
          </a:bodyPr>
          <a:lstStyle/>
          <a:p>
            <a:r>
              <a:rPr lang="fr-FR" b="1" dirty="0" smtClean="0"/>
              <a:t>Etayage, </a:t>
            </a:r>
            <a:r>
              <a:rPr lang="fr-FR" dirty="0" smtClean="0"/>
              <a:t>un organisateur central de l’action du P</a:t>
            </a:r>
          </a:p>
          <a:p>
            <a:endParaRPr lang="fr-FR" dirty="0" smtClean="0"/>
          </a:p>
          <a:p>
            <a:pPr>
              <a:buFontTx/>
              <a:buChar char="-"/>
            </a:pPr>
            <a:r>
              <a:rPr lang="fr-FR" dirty="0" smtClean="0"/>
              <a:t>formes différenciées d’aides du P (qui devraient en utopie aller jusqu’à disparaître)</a:t>
            </a:r>
          </a:p>
          <a:p>
            <a:pPr>
              <a:buFontTx/>
              <a:buChar char="-"/>
            </a:pPr>
            <a:endParaRPr lang="fr-FR" dirty="0" smtClean="0"/>
          </a:p>
          <a:p>
            <a:pPr>
              <a:buFontTx/>
              <a:buChar char="-"/>
            </a:pPr>
            <a:r>
              <a:rPr lang="fr-FR" dirty="0" smtClean="0"/>
              <a:t>formes d’entraides et de coopérations dans les apprentissages et la « vie sociale » de la classe (construction d’une micro société)</a:t>
            </a:r>
          </a:p>
          <a:p>
            <a:pPr>
              <a:buFontTx/>
              <a:buChar char="-"/>
            </a:pPr>
            <a:endParaRPr lang="fr-FR" dirty="0" smtClean="0"/>
          </a:p>
          <a:p>
            <a:pPr>
              <a:buFontTx/>
              <a:buChar char="-"/>
            </a:pPr>
            <a:r>
              <a:rPr lang="fr-FR" dirty="0" smtClean="0"/>
              <a:t>fiabilité, durabilité de l’étayage (relation aux procédures et rituels partagés et </a:t>
            </a:r>
            <a:r>
              <a:rPr lang="fr-FR" dirty="0" err="1" smtClean="0"/>
              <a:t>co</a:t>
            </a:r>
            <a:r>
              <a:rPr lang="fr-FR" dirty="0" smtClean="0"/>
              <a:t>-construits)</a:t>
            </a:r>
          </a:p>
          <a:p>
            <a:pPr>
              <a:buFontTx/>
              <a:buChar char="-"/>
            </a:pPr>
            <a:endParaRPr lang="fr-FR" dirty="0" smtClean="0"/>
          </a:p>
          <a:p>
            <a:pPr>
              <a:buFontTx/>
              <a:buChar char="-"/>
            </a:pPr>
            <a:r>
              <a:rPr lang="fr-FR" dirty="0" smtClean="0"/>
              <a:t>confiance nécessaire (et donc justice et égalité des droits indispensables)</a:t>
            </a:r>
          </a:p>
          <a:p>
            <a:pPr>
              <a:buFontTx/>
              <a:buChar char="-"/>
            </a:pPr>
            <a:endParaRPr lang="fr-FR" dirty="0" smtClean="0"/>
          </a:p>
          <a:p>
            <a:pPr>
              <a:buFontTx/>
              <a:buChar char="-"/>
            </a:pPr>
            <a:r>
              <a:rPr lang="fr-FR" dirty="0" smtClean="0"/>
              <a:t>compréhension des règles cachées</a:t>
            </a:r>
          </a:p>
          <a:p>
            <a:pPr>
              <a:buFontTx/>
              <a:buChar char="-"/>
            </a:pPr>
            <a:endParaRPr lang="fr-FR" dirty="0" smtClean="0"/>
          </a:p>
          <a:p>
            <a:pPr>
              <a:buNone/>
            </a:pPr>
            <a:r>
              <a:rPr lang="fr-FR" dirty="0" smtClean="0"/>
              <a:t>- diminution de l’opacité  de l’école (relations également avec les familles pour une réduction de cette opacité)</a:t>
            </a:r>
          </a:p>
          <a:p>
            <a:pPr>
              <a:buFontTx/>
              <a:buChar char="-"/>
            </a:pPr>
            <a:endParaRPr lang="fr-FR" dirty="0" smtClean="0"/>
          </a:p>
          <a:p>
            <a:pPr>
              <a:buNone/>
            </a:pPr>
            <a:r>
              <a:rPr lang="fr-FR" dirty="0" smtClean="0"/>
              <a:t>- prise en compte des différents modes de pensée et de stratégies d’appropriation (exemple des intelligences multiples)</a:t>
            </a:r>
          </a:p>
          <a:p>
            <a:pPr>
              <a:buNone/>
            </a:pPr>
            <a:endParaRPr lang="fr-F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8640960" cy="5509200"/>
          </a:xfrm>
          <a:prstGeom prst="rect">
            <a:avLst/>
          </a:prstGeom>
        </p:spPr>
        <p:txBody>
          <a:bodyPr wrap="square">
            <a:spAutoFit/>
          </a:bodyPr>
          <a:lstStyle/>
          <a:p>
            <a:pPr algn="ctr"/>
            <a:r>
              <a:rPr lang="fr-FR" sz="1600" b="1" dirty="0" smtClean="0"/>
              <a:t>Bibliographie sélective</a:t>
            </a:r>
          </a:p>
          <a:p>
            <a:r>
              <a:rPr lang="fr-FR" sz="1400" dirty="0" smtClean="0"/>
              <a:t>Bruno </a:t>
            </a:r>
            <a:r>
              <a:rPr lang="fr-FR" sz="1400" dirty="0" err="1" smtClean="0"/>
              <a:t>Robbes</a:t>
            </a:r>
            <a:r>
              <a:rPr lang="fr-FR" sz="1400" dirty="0" smtClean="0"/>
              <a:t> </a:t>
            </a:r>
            <a:r>
              <a:rPr lang="fr-FR" sz="1100" dirty="0" smtClean="0"/>
              <a:t>(</a:t>
            </a:r>
            <a:r>
              <a:rPr lang="fr-FR" sz="1100" i="1" dirty="0" smtClean="0"/>
              <a:t>Maître de conférences en Sciences de l’éducation / Université de Cergy-Pontoise/IUFM de Versailles</a:t>
            </a:r>
          </a:p>
          <a:p>
            <a:r>
              <a:rPr lang="fr-FR" sz="1100" i="1" dirty="0" smtClean="0"/>
              <a:t>Chercheur associé au laboratoire CREF - EA 1589 / Université Paris Ouest Nanterre La Défense)</a:t>
            </a:r>
            <a:r>
              <a:rPr lang="fr-FR" sz="1400" dirty="0" smtClean="0"/>
              <a:t>	</a:t>
            </a:r>
            <a:r>
              <a:rPr lang="fr-FR" sz="1400" i="1" dirty="0" smtClean="0"/>
              <a:t>La pédagogie différenciée – Janvier 2009</a:t>
            </a:r>
          </a:p>
          <a:p>
            <a:r>
              <a:rPr lang="fr-FR" sz="1400" i="1" dirty="0" smtClean="0"/>
              <a:t>(texte de base et annexes)</a:t>
            </a:r>
          </a:p>
          <a:p>
            <a:endParaRPr lang="fr-FR" sz="1400" dirty="0" smtClean="0"/>
          </a:p>
          <a:p>
            <a:r>
              <a:rPr lang="fr-FR" sz="1400" dirty="0" smtClean="0"/>
              <a:t>Adam, L., </a:t>
            </a:r>
            <a:r>
              <a:rPr lang="fr-FR" sz="1400" dirty="0" err="1" smtClean="0"/>
              <a:t>Meirieu</a:t>
            </a:r>
            <a:r>
              <a:rPr lang="fr-FR" sz="1400" dirty="0" smtClean="0"/>
              <a:t>, P., </a:t>
            </a:r>
            <a:r>
              <a:rPr lang="fr-FR" sz="1400" dirty="0" err="1" smtClean="0"/>
              <a:t>Richardet</a:t>
            </a:r>
            <a:r>
              <a:rPr lang="fr-FR" sz="1400" dirty="0" smtClean="0"/>
              <a:t>, C., &amp; Serre, F. (1986). </a:t>
            </a:r>
            <a:r>
              <a:rPr lang="fr-FR" sz="1400" i="1" dirty="0" smtClean="0"/>
              <a:t>Différencier la pédagogie. Français et Mathématiques au collège. Lyon : CRDP.</a:t>
            </a:r>
          </a:p>
          <a:p>
            <a:r>
              <a:rPr lang="fr-FR" sz="1400" dirty="0" err="1" smtClean="0"/>
              <a:t>Astolfi</a:t>
            </a:r>
            <a:r>
              <a:rPr lang="fr-FR" sz="1400" dirty="0" smtClean="0"/>
              <a:t>, J.-P. (1992). </a:t>
            </a:r>
            <a:r>
              <a:rPr lang="fr-FR" sz="1400" i="1" dirty="0" smtClean="0"/>
              <a:t>L’école pour apprendre. Paris : ESF.</a:t>
            </a:r>
          </a:p>
          <a:p>
            <a:r>
              <a:rPr lang="fr-FR" sz="1400" dirty="0" err="1" smtClean="0"/>
              <a:t>Astolfi</a:t>
            </a:r>
            <a:r>
              <a:rPr lang="fr-FR" sz="1400" dirty="0" smtClean="0"/>
              <a:t>, J.-P. (1996, février-mars). Le paradoxe pédagogique. </a:t>
            </a:r>
            <a:r>
              <a:rPr lang="fr-FR" sz="1400" i="1" dirty="0" smtClean="0"/>
              <a:t>Sciences humaines, Hors série 12, 8-12.</a:t>
            </a:r>
          </a:p>
          <a:p>
            <a:r>
              <a:rPr lang="fr-FR" sz="1400" dirty="0" err="1" smtClean="0"/>
              <a:t>Bahloul</a:t>
            </a:r>
            <a:r>
              <a:rPr lang="fr-FR" sz="1400" dirty="0" smtClean="0"/>
              <a:t>, M. (non daté). Etat de recherche en pédagogie différenciée (pp.1-6). Notes transmises et non publiées. </a:t>
            </a:r>
          </a:p>
          <a:p>
            <a:r>
              <a:rPr lang="fr-FR" sz="1400" dirty="0" err="1" smtClean="0"/>
              <a:t>Battut</a:t>
            </a:r>
            <a:r>
              <a:rPr lang="fr-FR" sz="1400" dirty="0" smtClean="0"/>
              <a:t>, E., &amp; </a:t>
            </a:r>
            <a:r>
              <a:rPr lang="fr-FR" sz="1400" dirty="0" err="1" smtClean="0"/>
              <a:t>Bensimon</a:t>
            </a:r>
            <a:r>
              <a:rPr lang="fr-FR" sz="1400" dirty="0" smtClean="0"/>
              <a:t>, D. (2006). </a:t>
            </a:r>
            <a:r>
              <a:rPr lang="fr-FR" sz="1400" i="1" dirty="0" smtClean="0"/>
              <a:t>Comment différencier la pédagogie. Paris : Retz.</a:t>
            </a:r>
          </a:p>
          <a:p>
            <a:r>
              <a:rPr lang="fr-FR" sz="1400" dirty="0" smtClean="0"/>
              <a:t>Collectif (1989). Différencier la pédagogie. </a:t>
            </a:r>
            <a:r>
              <a:rPr lang="fr-FR" sz="1400" i="1" dirty="0" smtClean="0"/>
              <a:t>Cahiers pédagogiques.</a:t>
            </a:r>
          </a:p>
          <a:p>
            <a:r>
              <a:rPr lang="fr-FR" sz="1400" dirty="0" smtClean="0"/>
              <a:t>Collectif (1997, octobre-novembre). Retours sur… La pédagogie différenciée. </a:t>
            </a:r>
            <a:r>
              <a:rPr lang="fr-FR" sz="1400" i="1" dirty="0" smtClean="0"/>
              <a:t>Cahiers pédagogiques, Supplément 3.</a:t>
            </a:r>
          </a:p>
          <a:p>
            <a:r>
              <a:rPr lang="fr-FR" sz="1400" dirty="0" smtClean="0"/>
              <a:t>Collectif (2007, juin). Enseigner en classe hétérogène. </a:t>
            </a:r>
            <a:r>
              <a:rPr lang="fr-FR" sz="1400" i="1" dirty="0" smtClean="0"/>
              <a:t>Cahiers pédagogiques, 454.</a:t>
            </a:r>
          </a:p>
          <a:p>
            <a:r>
              <a:rPr lang="fr-FR" sz="1400" dirty="0" smtClean="0"/>
              <a:t>Fournier, M. (1996, février-mars). La pédagogie différenciée. </a:t>
            </a:r>
            <a:r>
              <a:rPr lang="fr-FR" sz="1400" i="1" dirty="0" smtClean="0"/>
              <a:t>Sciences humaines, Hors série 12, 25-</a:t>
            </a:r>
            <a:r>
              <a:rPr lang="fr-FR" sz="1400" dirty="0" smtClean="0"/>
              <a:t>26.</a:t>
            </a:r>
          </a:p>
          <a:p>
            <a:r>
              <a:rPr lang="fr-FR" sz="1400" dirty="0" smtClean="0"/>
              <a:t>Legrand, L. (1994). Pédagogie différenciée. In </a:t>
            </a:r>
            <a:r>
              <a:rPr lang="fr-FR" sz="1400" dirty="0" err="1" smtClean="0"/>
              <a:t>Champy</a:t>
            </a:r>
            <a:r>
              <a:rPr lang="fr-FR" sz="1400" dirty="0" smtClean="0"/>
              <a:t>, P., &amp; </a:t>
            </a:r>
            <a:r>
              <a:rPr lang="fr-FR" sz="1400" dirty="0" err="1" smtClean="0"/>
              <a:t>Etévé</a:t>
            </a:r>
            <a:r>
              <a:rPr lang="fr-FR" sz="1400" dirty="0" smtClean="0"/>
              <a:t>, C. </a:t>
            </a:r>
            <a:r>
              <a:rPr lang="fr-FR" sz="1400" i="1" dirty="0" smtClean="0"/>
              <a:t>Dictionnaire encyclopédique de l’éducation et de la formation (pp. 728-734). Paris : Nathan. </a:t>
            </a:r>
          </a:p>
          <a:p>
            <a:r>
              <a:rPr lang="fr-FR" sz="1400" dirty="0" smtClean="0"/>
              <a:t>Legrand, L. (1995). </a:t>
            </a:r>
            <a:r>
              <a:rPr lang="fr-FR" sz="1400" i="1" dirty="0" smtClean="0"/>
              <a:t>Les différenciations de la pédagogie. Paris : PUF.</a:t>
            </a:r>
          </a:p>
          <a:p>
            <a:r>
              <a:rPr lang="fr-FR" sz="1400" dirty="0" err="1" smtClean="0"/>
              <a:t>Meirieu</a:t>
            </a:r>
            <a:r>
              <a:rPr lang="fr-FR" sz="1400" dirty="0" smtClean="0"/>
              <a:t>, P. (1985). L’école, mode d’emploi. Des méthodes actives à la pédagogie différenciée. Paris : ESF.</a:t>
            </a:r>
          </a:p>
          <a:p>
            <a:r>
              <a:rPr lang="fr-FR" sz="1400" dirty="0" err="1" smtClean="0"/>
              <a:t>Meirieu</a:t>
            </a:r>
            <a:r>
              <a:rPr lang="fr-FR" sz="1400" dirty="0" smtClean="0"/>
              <a:t>, P. (1987). </a:t>
            </a:r>
            <a:r>
              <a:rPr lang="fr-FR" sz="1400" i="1" dirty="0" smtClean="0"/>
              <a:t>Apprendre, oui mais ... comment ? Paris : ESF.</a:t>
            </a:r>
          </a:p>
          <a:p>
            <a:r>
              <a:rPr lang="fr-FR" sz="1400" dirty="0" err="1" smtClean="0"/>
              <a:t>Meirieu</a:t>
            </a:r>
            <a:r>
              <a:rPr lang="fr-FR" sz="1400" dirty="0" smtClean="0"/>
              <a:t>, P. (1996). La pédagogie différenciée : enfermement ou ouverture ? (pp. 1-32). </a:t>
            </a:r>
            <a:r>
              <a:rPr lang="fr-FR" sz="1400" i="1" dirty="0" smtClean="0"/>
              <a:t>Site de Philippe </a:t>
            </a:r>
            <a:r>
              <a:rPr lang="fr-FR" sz="1400" i="1" dirty="0" err="1" smtClean="0"/>
              <a:t>Meirieu</a:t>
            </a:r>
            <a:r>
              <a:rPr lang="fr-FR" sz="1400" i="1" dirty="0" smtClean="0"/>
              <a:t>. [En ligne]. http://www.meirieu.com/ARTICLES/pedadif.pdf (Page consultée le 7 </a:t>
            </a:r>
            <a:r>
              <a:rPr lang="fr-FR" sz="1400" dirty="0" smtClean="0"/>
              <a:t>janvier 2008).</a:t>
            </a:r>
          </a:p>
          <a:p>
            <a:r>
              <a:rPr lang="fr-FR" sz="1400" dirty="0" err="1" smtClean="0"/>
              <a:t>Perrenoud</a:t>
            </a:r>
            <a:r>
              <a:rPr lang="fr-FR" sz="1400" dirty="0" smtClean="0"/>
              <a:t>, P. (1997). </a:t>
            </a:r>
            <a:r>
              <a:rPr lang="fr-FR" sz="1400" i="1" dirty="0" smtClean="0"/>
              <a:t>Pédagogie différenciée. Des intentions à l’action. Issy-les-Moulineaux : ESF.</a:t>
            </a:r>
          </a:p>
          <a:p>
            <a:r>
              <a:rPr lang="fr-FR" sz="1400" dirty="0" err="1" smtClean="0"/>
              <a:t>Przesmycki</a:t>
            </a:r>
            <a:r>
              <a:rPr lang="fr-FR" sz="1400" dirty="0" smtClean="0"/>
              <a:t>, H. (2004). </a:t>
            </a:r>
            <a:r>
              <a:rPr lang="fr-FR" sz="1400" i="1" dirty="0" smtClean="0"/>
              <a:t>La pédagogie différenciée. Paris : Hachette éducation.</a:t>
            </a:r>
          </a:p>
          <a:p>
            <a:r>
              <a:rPr lang="fr-FR" sz="1400" dirty="0" err="1" smtClean="0"/>
              <a:t>Zakhartchouk</a:t>
            </a:r>
            <a:r>
              <a:rPr lang="fr-FR" sz="1400" dirty="0" smtClean="0"/>
              <a:t>, J.-M. (2001). </a:t>
            </a:r>
            <a:r>
              <a:rPr lang="fr-FR" sz="1400" i="1" dirty="0" smtClean="0"/>
              <a:t>Au risque de la pédagogie différenciée. Lyon : INRP.</a:t>
            </a:r>
            <a:endParaRPr lang="fr-FR" sz="1400" dirty="0"/>
          </a:p>
        </p:txBody>
      </p:sp>
      <p:sp>
        <p:nvSpPr>
          <p:cNvPr id="3" name="ZoneTexte 2"/>
          <p:cNvSpPr txBox="1"/>
          <p:nvPr/>
        </p:nvSpPr>
        <p:spPr>
          <a:xfrm>
            <a:off x="251520" y="5661248"/>
            <a:ext cx="8568952" cy="830997"/>
          </a:xfrm>
          <a:prstGeom prst="rect">
            <a:avLst/>
          </a:prstGeom>
          <a:noFill/>
          <a:ln w="6350">
            <a:solidFill>
              <a:schemeClr val="tx1"/>
            </a:solidFill>
          </a:ln>
        </p:spPr>
        <p:txBody>
          <a:bodyPr wrap="square" rtlCol="0">
            <a:spAutoFit/>
          </a:bodyPr>
          <a:lstStyle/>
          <a:p>
            <a:r>
              <a:rPr lang="fr-FR" sz="1200" dirty="0" smtClean="0">
                <a:solidFill>
                  <a:srgbClr val="FF0000"/>
                </a:solidFill>
              </a:rPr>
              <a:t>Ce diaporama </a:t>
            </a:r>
            <a:r>
              <a:rPr lang="fr-FR" sz="1200" dirty="0" smtClean="0">
                <a:solidFill>
                  <a:srgbClr val="FF0000"/>
                </a:solidFill>
              </a:rPr>
              <a:t> </a:t>
            </a:r>
            <a:r>
              <a:rPr lang="fr-FR" sz="1200" dirty="0" smtClean="0">
                <a:solidFill>
                  <a:srgbClr val="FF0000"/>
                </a:solidFill>
              </a:rPr>
              <a:t>peut se compléter de réflexions dans le cadre du travail avec le laboratoire de recherche coopérative de l’</a:t>
            </a:r>
            <a:r>
              <a:rPr lang="fr-FR" sz="1200" dirty="0" err="1" smtClean="0">
                <a:solidFill>
                  <a:srgbClr val="FF0000"/>
                </a:solidFill>
              </a:rPr>
              <a:t>Icem</a:t>
            </a:r>
            <a:r>
              <a:rPr lang="fr-FR" sz="1200" dirty="0" smtClean="0">
                <a:solidFill>
                  <a:srgbClr val="FF0000"/>
                </a:solidFill>
              </a:rPr>
              <a:t> – LRC et s’enrichir de la lecture – relecture d’un texte paru dans la revue « Education et didactique » vol.3 d’octobre 2009 (auteurs : Dominique </a:t>
            </a:r>
            <a:r>
              <a:rPr lang="fr-FR" sz="1200" dirty="0" err="1" smtClean="0">
                <a:solidFill>
                  <a:srgbClr val="FF0000"/>
                </a:solidFill>
              </a:rPr>
              <a:t>Bucheton</a:t>
            </a:r>
            <a:r>
              <a:rPr lang="fr-FR" sz="1200" dirty="0" smtClean="0">
                <a:solidFill>
                  <a:srgbClr val="FF0000"/>
                </a:solidFill>
              </a:rPr>
              <a:t> et Yves Soulé) : « Les gestes professionnels et le jeu des postures de l’enseignant dans la classe : un multi-agenda de préoccupations enchâssées» 		</a:t>
            </a:r>
            <a:r>
              <a:rPr lang="fr-FR" sz="1200" i="1" dirty="0" smtClean="0"/>
              <a:t>S. </a:t>
            </a:r>
            <a:r>
              <a:rPr lang="fr-FR" sz="1200" i="1" dirty="0" err="1" smtClean="0"/>
              <a:t>Hannebique</a:t>
            </a:r>
            <a:r>
              <a:rPr lang="fr-FR" sz="1200" i="1" dirty="0" smtClean="0"/>
              <a:t> - 2015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476672"/>
            <a:ext cx="8229600" cy="6120680"/>
          </a:xfrm>
        </p:spPr>
        <p:txBody>
          <a:bodyPr>
            <a:normAutofit fontScale="77500" lnSpcReduction="20000"/>
          </a:bodyPr>
          <a:lstStyle/>
          <a:p>
            <a:pPr marL="0" indent="0">
              <a:buNone/>
            </a:pPr>
            <a:r>
              <a:rPr lang="fr-FR" dirty="0"/>
              <a:t>Au départ, il a été question de pédagogie différenciée, </a:t>
            </a:r>
            <a:endParaRPr lang="fr-FR" dirty="0" smtClean="0"/>
          </a:p>
          <a:p>
            <a:endParaRPr lang="fr-FR" dirty="0"/>
          </a:p>
          <a:p>
            <a:pPr marL="0" indent="0">
              <a:buNone/>
            </a:pPr>
            <a:r>
              <a:rPr lang="fr-FR" dirty="0" smtClean="0"/>
              <a:t>L’idée </a:t>
            </a:r>
            <a:r>
              <a:rPr lang="fr-FR" dirty="0"/>
              <a:t>de différenciation </a:t>
            </a:r>
            <a:r>
              <a:rPr lang="fr-FR" dirty="0" smtClean="0"/>
              <a:t>	dès </a:t>
            </a:r>
            <a:r>
              <a:rPr lang="fr-FR" dirty="0"/>
              <a:t>1905 chez Hélène </a:t>
            </a:r>
            <a:r>
              <a:rPr lang="fr-FR" dirty="0" err="1"/>
              <a:t>Parkhurst</a:t>
            </a:r>
            <a:r>
              <a:rPr lang="fr-FR" dirty="0"/>
              <a:t> </a:t>
            </a:r>
            <a:endParaRPr lang="fr-FR" dirty="0" smtClean="0"/>
          </a:p>
          <a:p>
            <a:pPr marL="0" indent="0">
              <a:buNone/>
            </a:pPr>
            <a:r>
              <a:rPr lang="fr-FR" dirty="0" smtClean="0"/>
              <a:t>chez </a:t>
            </a:r>
            <a:r>
              <a:rPr lang="fr-FR" dirty="0"/>
              <a:t>Carl </a:t>
            </a:r>
            <a:r>
              <a:rPr lang="fr-FR" dirty="0" err="1"/>
              <a:t>Washburne</a:t>
            </a:r>
            <a:r>
              <a:rPr lang="fr-FR" dirty="0"/>
              <a:t> (écoles de </a:t>
            </a:r>
            <a:r>
              <a:rPr lang="fr-FR" dirty="0" err="1"/>
              <a:t>Winnetka</a:t>
            </a:r>
            <a:r>
              <a:rPr lang="fr-FR" dirty="0"/>
              <a:t> en Angleterre) </a:t>
            </a:r>
            <a:endParaRPr lang="fr-FR" dirty="0" smtClean="0"/>
          </a:p>
          <a:p>
            <a:pPr marL="0" indent="0">
              <a:buNone/>
            </a:pPr>
            <a:r>
              <a:rPr lang="fr-FR" dirty="0" smtClean="0"/>
              <a:t>dès </a:t>
            </a:r>
            <a:r>
              <a:rPr lang="fr-FR" dirty="0"/>
              <a:t>1927 chez </a:t>
            </a:r>
            <a:r>
              <a:rPr lang="fr-FR" dirty="0" err="1"/>
              <a:t>Dottrens</a:t>
            </a:r>
            <a:r>
              <a:rPr lang="fr-FR" dirty="0"/>
              <a:t> à l’école du Mail à Genève.</a:t>
            </a:r>
          </a:p>
          <a:p>
            <a:pPr marL="0" indent="0">
              <a:buNone/>
            </a:pPr>
            <a:r>
              <a:rPr lang="fr-FR" dirty="0" smtClean="0"/>
              <a:t>chez </a:t>
            </a:r>
            <a:r>
              <a:rPr lang="fr-FR" dirty="0"/>
              <a:t>Célestin Freinet (Vence – 1931) qui en fera une première critique (taylorisme, individualisation/individualisme sans coopération et part du </a:t>
            </a:r>
            <a:r>
              <a:rPr lang="fr-FR" dirty="0" smtClean="0"/>
              <a:t>groupe</a:t>
            </a:r>
          </a:p>
          <a:p>
            <a:pPr marL="0" indent="0">
              <a:buNone/>
            </a:pPr>
            <a:r>
              <a:rPr lang="fr-FR" dirty="0" smtClean="0"/>
              <a:t>Le </a:t>
            </a:r>
            <a:r>
              <a:rPr lang="fr-FR" dirty="0"/>
              <a:t>concept de pédagogie différenciée (en fait plutôt </a:t>
            </a:r>
            <a:r>
              <a:rPr lang="fr-FR" u="sng" dirty="0"/>
              <a:t>différenciation pédagogique</a:t>
            </a:r>
            <a:r>
              <a:rPr lang="fr-FR" dirty="0"/>
              <a:t>) </a:t>
            </a:r>
            <a:r>
              <a:rPr lang="fr-FR" dirty="0" smtClean="0"/>
              <a:t>à </a:t>
            </a:r>
            <a:r>
              <a:rPr lang="fr-FR" dirty="0"/>
              <a:t>partir de 1971 (postulats de Burns*) puis dès 1973 par Louis Legrand.</a:t>
            </a:r>
          </a:p>
          <a:p>
            <a:pPr marL="0" indent="0">
              <a:buNone/>
            </a:pPr>
            <a:r>
              <a:rPr lang="fr-FR" dirty="0"/>
              <a:t>En 1979 </a:t>
            </a:r>
            <a:r>
              <a:rPr lang="fr-FR" dirty="0" smtClean="0"/>
              <a:t>première </a:t>
            </a:r>
            <a:r>
              <a:rPr lang="fr-FR" dirty="0"/>
              <a:t>fois dans les programmes </a:t>
            </a:r>
            <a:endParaRPr lang="fr-FR" dirty="0" smtClean="0"/>
          </a:p>
          <a:p>
            <a:pPr marL="0" indent="0">
              <a:buNone/>
            </a:pPr>
            <a:r>
              <a:rPr lang="fr-FR" dirty="0" smtClean="0"/>
              <a:t>1991 </a:t>
            </a:r>
            <a:r>
              <a:rPr lang="fr-FR" dirty="0"/>
              <a:t>dans les textes de la « loi Jospin ».</a:t>
            </a:r>
          </a:p>
          <a:p>
            <a:pPr marL="0" indent="0">
              <a:buNone/>
            </a:pPr>
            <a:r>
              <a:rPr lang="fr-FR" dirty="0"/>
              <a:t>Depuis 1980, de nombreux écrits et définitions apparaissent alors </a:t>
            </a:r>
            <a:r>
              <a:rPr lang="fr-FR" dirty="0" smtClean="0"/>
              <a:t>: Philippe </a:t>
            </a:r>
            <a:r>
              <a:rPr lang="fr-FR" dirty="0" err="1"/>
              <a:t>Meirieu</a:t>
            </a:r>
            <a:r>
              <a:rPr lang="fr-FR" dirty="0"/>
              <a:t>, A. De Peretti, </a:t>
            </a:r>
            <a:r>
              <a:rPr lang="fr-FR" dirty="0" err="1"/>
              <a:t>Auzeloux</a:t>
            </a:r>
            <a:r>
              <a:rPr lang="fr-FR" dirty="0"/>
              <a:t>, L. </a:t>
            </a:r>
            <a:r>
              <a:rPr lang="fr-FR" dirty="0" err="1"/>
              <a:t>Drevillon</a:t>
            </a:r>
            <a:r>
              <a:rPr lang="fr-FR" dirty="0"/>
              <a:t>, J.P. </a:t>
            </a:r>
            <a:r>
              <a:rPr lang="fr-FR" dirty="0" err="1"/>
              <a:t>Astolfi</a:t>
            </a:r>
            <a:r>
              <a:rPr lang="fr-FR" dirty="0"/>
              <a:t>…</a:t>
            </a:r>
          </a:p>
          <a:p>
            <a:endParaRPr lang="fr-FR" dirty="0"/>
          </a:p>
        </p:txBody>
      </p:sp>
    </p:spTree>
    <p:extLst>
      <p:ext uri="{BB962C8B-B14F-4D97-AF65-F5344CB8AC3E}">
        <p14:creationId xmlns:p14="http://schemas.microsoft.com/office/powerpoint/2010/main" val="2284266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4000" dirty="0" smtClean="0"/>
              <a:t>Rappels historiques…</a:t>
            </a:r>
            <a:endParaRPr lang="fr-FR" sz="4000" dirty="0"/>
          </a:p>
        </p:txBody>
      </p:sp>
      <p:sp>
        <p:nvSpPr>
          <p:cNvPr id="5" name="Espace réservé du contenu 4"/>
          <p:cNvSpPr>
            <a:spLocks noGrp="1"/>
          </p:cNvSpPr>
          <p:nvPr>
            <p:ph idx="1"/>
          </p:nvPr>
        </p:nvSpPr>
        <p:spPr>
          <a:xfrm>
            <a:off x="457200" y="1412776"/>
            <a:ext cx="8229600" cy="5112568"/>
          </a:xfrm>
        </p:spPr>
        <p:txBody>
          <a:bodyPr>
            <a:normAutofit fontScale="77500" lnSpcReduction="20000"/>
          </a:bodyPr>
          <a:lstStyle/>
          <a:p>
            <a:r>
              <a:rPr lang="fr-FR" sz="2000" dirty="0" smtClean="0"/>
              <a:t>Au départ, il a été question de pédagogie différenciée, terme inapproprié auquel s’est substitué le terme de différenciation pédagogique. (</a:t>
            </a:r>
            <a:r>
              <a:rPr lang="fr-FR" sz="1800" dirty="0" smtClean="0"/>
              <a:t>La différenciation est une méthodologie d'enseignement et non une pédagogie. )</a:t>
            </a:r>
            <a:endParaRPr lang="fr-FR" sz="2000" dirty="0" smtClean="0"/>
          </a:p>
          <a:p>
            <a:r>
              <a:rPr lang="fr-FR" sz="2000" dirty="0" smtClean="0"/>
              <a:t>L’idée de différenciation est présente partiellement dès 1905 chez Hélène </a:t>
            </a:r>
            <a:r>
              <a:rPr lang="fr-FR" sz="2000" dirty="0" err="1" smtClean="0"/>
              <a:t>Parkhurst</a:t>
            </a:r>
            <a:r>
              <a:rPr lang="fr-FR" sz="2000" dirty="0" smtClean="0"/>
              <a:t> (école de Dalton – </a:t>
            </a:r>
            <a:r>
              <a:rPr lang="fr-FR" sz="2000" dirty="0" err="1" smtClean="0"/>
              <a:t>Massachussets</a:t>
            </a:r>
            <a:r>
              <a:rPr lang="fr-FR" sz="2000" dirty="0" smtClean="0"/>
              <a:t>) avec des essais d’individualisation du travail scolaire des E puis chez Carl </a:t>
            </a:r>
            <a:r>
              <a:rPr lang="fr-FR" sz="2000" dirty="0" err="1" smtClean="0"/>
              <a:t>Washburne</a:t>
            </a:r>
            <a:r>
              <a:rPr lang="fr-FR" sz="2000" dirty="0" smtClean="0"/>
              <a:t> (écoles de </a:t>
            </a:r>
            <a:r>
              <a:rPr lang="fr-FR" sz="2000" dirty="0" err="1" smtClean="0"/>
              <a:t>Winnetka</a:t>
            </a:r>
            <a:r>
              <a:rPr lang="fr-FR" sz="2000" dirty="0" smtClean="0"/>
              <a:t> en Angleterre) avec des fichiers de travail autonome autocorrectifs puis également dès 1927 chez </a:t>
            </a:r>
            <a:r>
              <a:rPr lang="fr-FR" sz="2000" dirty="0" err="1" smtClean="0"/>
              <a:t>Dottrens</a:t>
            </a:r>
            <a:r>
              <a:rPr lang="fr-FR" sz="2000" dirty="0" smtClean="0"/>
              <a:t> à l’école du Mail à Genève.</a:t>
            </a:r>
          </a:p>
          <a:p>
            <a:r>
              <a:rPr lang="fr-FR" sz="2000" dirty="0" smtClean="0"/>
              <a:t>Cette idée a véritablement pris naissance (en connaissance des citations précédentes) chez Célestin Freinet (Vence – 1931) qui en fera une première critique (taylorisme, individualisation/individualisme sans coopération et part du groupe). En fait dès 1924-27, Freinet développe un ensemble de techniques et d’outils qui articulent finalisation des apprentissages / activités collectives / individualisation des apprentissages avec la volonté de faire progresser chacun et de garantir ses acquisitions , en plaçant au cœur l’idée de puissance de vie chez l’E et d’amplifications mutuelles de celles-ci par la coopération. La « nécessité de savoir » est reliée à la « nécessité d’apprendre » (contrairement aux critiques lancées par certains pédagogues).</a:t>
            </a:r>
          </a:p>
          <a:p>
            <a:r>
              <a:rPr lang="fr-FR" sz="2000" dirty="0" smtClean="0"/>
              <a:t>Le concept de pédagogie différenciée (en fait plutôt </a:t>
            </a:r>
            <a:r>
              <a:rPr lang="fr-FR" sz="2000" u="sng" dirty="0" smtClean="0"/>
              <a:t>différenciation pédagogique</a:t>
            </a:r>
            <a:r>
              <a:rPr lang="fr-FR" sz="2000" dirty="0" smtClean="0"/>
              <a:t>) a été posé plus clairement encore à partir de 1971 (postulats de Burns*) puis dès 1973 par Louis Legrand.</a:t>
            </a:r>
          </a:p>
          <a:p>
            <a:r>
              <a:rPr lang="fr-FR" sz="2000" dirty="0" smtClean="0"/>
              <a:t>En 1979 ce terme apparaît pour la première fois dans les programmes puis en 1991 dans les textes de la « loi Jospin ».</a:t>
            </a:r>
          </a:p>
          <a:p>
            <a:r>
              <a:rPr lang="fr-FR" sz="2000" dirty="0" smtClean="0"/>
              <a:t>Depuis 1980, de nombreux écrits et définitions apparaissent alors sous la plume de pédagogues et chercheurs universitaires comme Philippe </a:t>
            </a:r>
            <a:r>
              <a:rPr lang="fr-FR" sz="2000" dirty="0" err="1" smtClean="0"/>
              <a:t>Meirieu</a:t>
            </a:r>
            <a:r>
              <a:rPr lang="fr-FR" sz="2000" dirty="0" smtClean="0"/>
              <a:t>, A. De Peretti, </a:t>
            </a:r>
            <a:r>
              <a:rPr lang="fr-FR" sz="2000" dirty="0" err="1" smtClean="0"/>
              <a:t>Auzeloux</a:t>
            </a:r>
            <a:r>
              <a:rPr lang="fr-FR" sz="2000" dirty="0" smtClean="0"/>
              <a:t>, L. </a:t>
            </a:r>
            <a:r>
              <a:rPr lang="fr-FR" sz="2000" dirty="0" err="1" smtClean="0"/>
              <a:t>Drevillon</a:t>
            </a:r>
            <a:r>
              <a:rPr lang="fr-FR" sz="2000" dirty="0" smtClean="0"/>
              <a:t>, J.P. </a:t>
            </a:r>
            <a:r>
              <a:rPr lang="fr-FR" sz="2000" dirty="0" err="1" smtClean="0"/>
              <a:t>Astolfi</a:t>
            </a:r>
            <a:r>
              <a:rPr lang="fr-FR" sz="2000" dirty="0" smtClean="0"/>
              <a:t>…</a:t>
            </a:r>
            <a:endParaRPr lang="fr-FR"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IMG3601.JPG"/>
          <p:cNvPicPr>
            <a:picLocks noGrp="1" noChangeAspect="1"/>
          </p:cNvPicPr>
          <p:nvPr>
            <p:ph idx="1"/>
          </p:nvPr>
        </p:nvPicPr>
        <p:blipFill>
          <a:blip r:embed="rId3" cstate="print"/>
          <a:stretch>
            <a:fillRect/>
          </a:stretch>
        </p:blipFill>
        <p:spPr>
          <a:xfrm>
            <a:off x="676540" y="597415"/>
            <a:ext cx="7855900" cy="5891925"/>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définitions…</a:t>
            </a:r>
            <a:endParaRPr lang="fr-FR" dirty="0"/>
          </a:p>
        </p:txBody>
      </p:sp>
      <p:sp>
        <p:nvSpPr>
          <p:cNvPr id="3" name="Espace réservé du contenu 2"/>
          <p:cNvSpPr>
            <a:spLocks noGrp="1"/>
          </p:cNvSpPr>
          <p:nvPr>
            <p:ph idx="1"/>
          </p:nvPr>
        </p:nvSpPr>
        <p:spPr/>
        <p:txBody>
          <a:bodyPr/>
          <a:lstStyle/>
          <a:p>
            <a:r>
              <a:rPr lang="fr-FR" dirty="0" smtClean="0"/>
              <a:t>La pratique de la différenciation pédagogique consiste à organiser la classe  de manière à permettre à chaque élève d'apprendre dans les conditions qui lui conviennent le mieux. Différencier la pédagogie, c'est donc mettre en place dans une classe ou dans une école des dispositifs de traitement des difficultés des élèves pour faciliter l'atteinte des objectifs de l'enseignement.</a:t>
            </a:r>
          </a:p>
          <a:p>
            <a:endParaRPr 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définitions…</a:t>
            </a:r>
            <a:endParaRPr lang="fr-FR" dirty="0"/>
          </a:p>
        </p:txBody>
      </p:sp>
      <p:sp>
        <p:nvSpPr>
          <p:cNvPr id="3" name="Espace réservé du contenu 2"/>
          <p:cNvSpPr>
            <a:spLocks noGrp="1"/>
          </p:cNvSpPr>
          <p:nvPr>
            <p:ph idx="1"/>
          </p:nvPr>
        </p:nvSpPr>
        <p:spPr/>
        <p:txBody>
          <a:bodyPr>
            <a:normAutofit fontScale="47500" lnSpcReduction="20000"/>
          </a:bodyPr>
          <a:lstStyle/>
          <a:p>
            <a:pPr lvl="0"/>
            <a:r>
              <a:rPr lang="fr-FR" b="1" dirty="0" smtClean="0"/>
              <a:t>Louis LEGRAND</a:t>
            </a:r>
            <a:endParaRPr lang="fr-FR" dirty="0" smtClean="0"/>
          </a:p>
          <a:p>
            <a:pPr>
              <a:buNone/>
            </a:pPr>
            <a:r>
              <a:rPr lang="fr-FR" dirty="0" smtClean="0"/>
              <a:t>Le terme de pédagogie différenciée veut désigner « un effort de diversification méthodologique susceptible de répondre à la diversité des élèves. »</a:t>
            </a:r>
          </a:p>
          <a:p>
            <a:endParaRPr lang="fr-FR" dirty="0" smtClean="0"/>
          </a:p>
          <a:p>
            <a:pPr lvl="0"/>
            <a:r>
              <a:rPr lang="fr-FR" b="1" dirty="0" smtClean="0"/>
              <a:t>Philippe </a:t>
            </a:r>
            <a:r>
              <a:rPr lang="fr-FR" b="1" dirty="0" err="1" smtClean="0"/>
              <a:t>Meirieu</a:t>
            </a:r>
            <a:endParaRPr lang="fr-FR" dirty="0" smtClean="0"/>
          </a:p>
          <a:p>
            <a:pPr>
              <a:buNone/>
            </a:pPr>
            <a:r>
              <a:rPr lang="fr-FR" dirty="0" smtClean="0"/>
              <a:t>« Différencier, c'est avoir le souci de la personne sans renoncer à celui de la collectivité. »</a:t>
            </a:r>
          </a:p>
          <a:p>
            <a:pPr>
              <a:buNone/>
            </a:pPr>
            <a:r>
              <a:rPr lang="fr-FR" dirty="0" smtClean="0"/>
              <a:t>« Différencier, c'est se laisser interpeller par l'apprenant, par l'élève concret, déroutant et irritant, mettant parfois en échec nos meilleures intentions, faisant vaciller avec inconscience nos plus beaux édifices. »</a:t>
            </a:r>
          </a:p>
          <a:p>
            <a:pPr>
              <a:buNone/>
            </a:pPr>
            <a:endParaRPr lang="fr-FR" dirty="0" smtClean="0"/>
          </a:p>
          <a:p>
            <a:pPr lvl="0"/>
            <a:r>
              <a:rPr lang="fr-FR" b="1" dirty="0" smtClean="0"/>
              <a:t>André De Peretti</a:t>
            </a:r>
            <a:endParaRPr lang="fr-FR" dirty="0" smtClean="0"/>
          </a:p>
          <a:p>
            <a:pPr>
              <a:buNone/>
            </a:pPr>
            <a:r>
              <a:rPr lang="fr-FR" sz="3800" dirty="0" smtClean="0"/>
              <a:t>« La pédagogie différenciée est une méthodologie d'enseignement et non une pédagogie. Face à des élèves très hétérogènes, il est indispensable de mettre en œuvre une pédagogie à la fois variée, diversifiée, concertée et compréhensive. Il doit y avoir une variété de réponses au moins égale à la variété des attentes, sinon le système est élitiste. Chaque enseignant est différent dans sa manière de faire et il reconnaît à l'autre le droit d'avoir une méthode différente. La diversification est facteur de réussite. Du bon sens, de la bonne entente sont des gages de réussite. </a:t>
            </a:r>
          </a:p>
          <a:p>
            <a:pPr>
              <a:buNone/>
            </a:pPr>
            <a:r>
              <a:rPr lang="fr-FR" sz="3800" dirty="0" smtClean="0"/>
              <a:t>	Le travail en équipe devient une obligation de service, l'enseignant ne peut rester isolé. »</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35896" y="260648"/>
            <a:ext cx="2458616" cy="706090"/>
          </a:xfrm>
        </p:spPr>
        <p:txBody>
          <a:bodyPr>
            <a:normAutofit fontScale="90000"/>
          </a:bodyPr>
          <a:lstStyle/>
          <a:p>
            <a:r>
              <a:rPr lang="fr-FR" dirty="0" smtClean="0"/>
              <a:t>2 + 1</a:t>
            </a:r>
            <a:endParaRPr lang="fr-FR" dirty="0"/>
          </a:p>
        </p:txBody>
      </p:sp>
      <p:sp>
        <p:nvSpPr>
          <p:cNvPr id="3" name="Espace réservé du contenu 2"/>
          <p:cNvSpPr>
            <a:spLocks noGrp="1"/>
          </p:cNvSpPr>
          <p:nvPr>
            <p:ph idx="1"/>
          </p:nvPr>
        </p:nvSpPr>
        <p:spPr>
          <a:xfrm>
            <a:off x="467544" y="1052737"/>
            <a:ext cx="8229600" cy="4608512"/>
          </a:xfrm>
        </p:spPr>
        <p:txBody>
          <a:bodyPr>
            <a:normAutofit fontScale="47500" lnSpcReduction="20000"/>
          </a:bodyPr>
          <a:lstStyle/>
          <a:p>
            <a:pPr>
              <a:buNone/>
            </a:pPr>
            <a:r>
              <a:rPr lang="fr-FR" sz="3500" b="1" dirty="0" smtClean="0">
                <a:solidFill>
                  <a:srgbClr val="FF0000"/>
                </a:solidFill>
              </a:rPr>
              <a:t>1	La </a:t>
            </a:r>
            <a:r>
              <a:rPr lang="fr-FR" sz="3500" b="1" dirty="0">
                <a:solidFill>
                  <a:srgbClr val="FF0000"/>
                </a:solidFill>
              </a:rPr>
              <a:t>différenciation successive</a:t>
            </a:r>
            <a:endParaRPr lang="fr-FR" sz="3500" dirty="0">
              <a:solidFill>
                <a:srgbClr val="FF0000"/>
              </a:solidFill>
            </a:endParaRPr>
          </a:p>
          <a:p>
            <a:pPr>
              <a:buNone/>
            </a:pPr>
            <a:r>
              <a:rPr lang="fr-FR" dirty="0"/>
              <a:t>		</a:t>
            </a:r>
            <a:r>
              <a:rPr lang="fr-FR" u="sng" dirty="0"/>
              <a:t>La différenciation successive se pratique dans les situations collectives</a:t>
            </a:r>
            <a:r>
              <a:rPr lang="fr-FR" dirty="0"/>
              <a:t>, </a:t>
            </a:r>
            <a:r>
              <a:rPr lang="fr-FR" dirty="0" smtClean="0"/>
              <a:t>on </a:t>
            </a:r>
            <a:r>
              <a:rPr lang="fr-FR" b="1" dirty="0" smtClean="0"/>
              <a:t>fait </a:t>
            </a:r>
            <a:r>
              <a:rPr lang="fr-FR" b="1" dirty="0"/>
              <a:t>varier </a:t>
            </a:r>
            <a:r>
              <a:rPr lang="fr-FR" b="1" dirty="0" smtClean="0"/>
              <a:t>au </a:t>
            </a:r>
            <a:r>
              <a:rPr lang="fr-FR" b="1" dirty="0"/>
              <a:t>sein d’une même activité complexe qui concerne donc tous les élèves.</a:t>
            </a:r>
          </a:p>
          <a:p>
            <a:pPr>
              <a:buNone/>
            </a:pPr>
            <a:r>
              <a:rPr lang="fr-FR" dirty="0"/>
              <a:t>		</a:t>
            </a:r>
            <a:endParaRPr lang="fr-FR" dirty="0" smtClean="0"/>
          </a:p>
          <a:p>
            <a:pPr>
              <a:buNone/>
            </a:pPr>
            <a:endParaRPr lang="fr-FR" dirty="0"/>
          </a:p>
          <a:p>
            <a:pPr>
              <a:buNone/>
            </a:pPr>
            <a:r>
              <a:rPr lang="fr-FR" sz="3500" b="1" dirty="0" smtClean="0">
                <a:solidFill>
                  <a:srgbClr val="FF0000"/>
                </a:solidFill>
              </a:rPr>
              <a:t>2	La </a:t>
            </a:r>
            <a:r>
              <a:rPr lang="fr-FR" sz="3500" b="1" dirty="0">
                <a:solidFill>
                  <a:srgbClr val="FF0000"/>
                </a:solidFill>
              </a:rPr>
              <a:t>différenciation simultanée</a:t>
            </a:r>
            <a:endParaRPr lang="fr-FR" sz="3500" dirty="0">
              <a:solidFill>
                <a:srgbClr val="FF0000"/>
              </a:solidFill>
            </a:endParaRPr>
          </a:p>
          <a:p>
            <a:pPr>
              <a:buNone/>
            </a:pPr>
            <a:endParaRPr lang="fr-FR" dirty="0" smtClean="0"/>
          </a:p>
          <a:p>
            <a:pPr>
              <a:buNone/>
            </a:pPr>
            <a:r>
              <a:rPr lang="fr-FR" dirty="0" smtClean="0"/>
              <a:t>Elle </a:t>
            </a:r>
            <a:r>
              <a:rPr lang="fr-FR" dirty="0"/>
              <a:t>se réalise souvent dans des situations </a:t>
            </a:r>
            <a:r>
              <a:rPr lang="fr-FR" dirty="0" err="1"/>
              <a:t>invidualisées</a:t>
            </a:r>
            <a:r>
              <a:rPr lang="fr-FR" dirty="0"/>
              <a:t> reliées à des temps collectifs.</a:t>
            </a:r>
          </a:p>
          <a:p>
            <a:pPr>
              <a:buNone/>
            </a:pPr>
            <a:endParaRPr lang="fr-FR" dirty="0"/>
          </a:p>
          <a:p>
            <a:pPr>
              <a:buNone/>
            </a:pPr>
            <a:r>
              <a:rPr lang="fr-FR" dirty="0" smtClean="0"/>
              <a:t>Différents aspects</a:t>
            </a:r>
            <a:endParaRPr lang="fr-FR" dirty="0"/>
          </a:p>
          <a:p>
            <a:pPr lvl="0">
              <a:buNone/>
            </a:pPr>
            <a:r>
              <a:rPr lang="fr-FR" dirty="0"/>
              <a:t>		Différenciation des remédiations, des tâches, des niveaux d’exigence par rapport à la tâche ; </a:t>
            </a:r>
          </a:p>
          <a:p>
            <a:pPr lvl="0">
              <a:buNone/>
            </a:pPr>
            <a:r>
              <a:rPr lang="fr-FR" dirty="0"/>
              <a:t>		Différenciation des activités, de leur complexité, de leur longueur, de leur durée, de leur positionnement dans le processus d’apprentissage ;</a:t>
            </a:r>
          </a:p>
          <a:p>
            <a:pPr lvl="0">
              <a:buNone/>
            </a:pPr>
            <a:r>
              <a:rPr lang="fr-FR" dirty="0"/>
              <a:t>		Différenciation des groupements des élèves : groupes de besoin, de niveau matière, de niveau tâche, de niveau méthodologique, de stratégies, de projets… ;</a:t>
            </a:r>
          </a:p>
          <a:p>
            <a:pPr lvl="0">
              <a:buNone/>
            </a:pPr>
            <a:r>
              <a:rPr lang="fr-FR" dirty="0"/>
              <a:t>		Différenciation des outils et des cheminements méthodologiques : apports métacognitifs, didactiques ;</a:t>
            </a:r>
          </a:p>
          <a:p>
            <a:pPr lvl="0">
              <a:buNone/>
            </a:pPr>
            <a:r>
              <a:rPr lang="fr-FR" dirty="0"/>
              <a:t>		Différenciation des modalités, des supports lors d’une évaluation sommative ;</a:t>
            </a:r>
          </a:p>
          <a:p>
            <a:pPr lvl="0">
              <a:buNone/>
            </a:pPr>
            <a:r>
              <a:rPr lang="fr-FR" dirty="0"/>
              <a:t>		Différenciation des mises en situation d’apprentissage, voire des situations d’apprentissage…</a:t>
            </a:r>
          </a:p>
          <a:p>
            <a:endParaRPr lang="fr-FR" dirty="0"/>
          </a:p>
        </p:txBody>
      </p:sp>
      <p:sp>
        <p:nvSpPr>
          <p:cNvPr id="4" name="ZoneTexte 3"/>
          <p:cNvSpPr txBox="1"/>
          <p:nvPr/>
        </p:nvSpPr>
        <p:spPr>
          <a:xfrm>
            <a:off x="467544" y="5733256"/>
            <a:ext cx="8280920" cy="800219"/>
          </a:xfrm>
          <a:prstGeom prst="rect">
            <a:avLst/>
          </a:prstGeom>
          <a:noFill/>
        </p:spPr>
        <p:txBody>
          <a:bodyPr wrap="square" rtlCol="0">
            <a:spAutoFit/>
          </a:bodyPr>
          <a:lstStyle/>
          <a:p>
            <a:r>
              <a:rPr lang="fr-FR" dirty="0" smtClean="0">
                <a:solidFill>
                  <a:srgbClr val="FF0000"/>
                </a:solidFill>
              </a:rPr>
              <a:t>+ 1	La personnalisation des apprentissages dans un cadre collectif/coopératif</a:t>
            </a:r>
          </a:p>
          <a:p>
            <a:r>
              <a:rPr lang="fr-FR" sz="1400" dirty="0" smtClean="0"/>
              <a:t>Par exemple lors de productions de textes libres, recherches mathématiques… c’est-à-dire des situations d’enfants auteurs</a:t>
            </a:r>
            <a:endParaRPr lang="fr-FR" sz="1400" dirty="0"/>
          </a:p>
        </p:txBody>
      </p:sp>
    </p:spTree>
    <p:extLst>
      <p:ext uri="{BB962C8B-B14F-4D97-AF65-F5344CB8AC3E}">
        <p14:creationId xmlns:p14="http://schemas.microsoft.com/office/powerpoint/2010/main" val="2202369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types de différenciation</a:t>
            </a:r>
            <a:endParaRPr lang="fr-FR" dirty="0"/>
          </a:p>
        </p:txBody>
      </p:sp>
      <p:sp>
        <p:nvSpPr>
          <p:cNvPr id="3" name="Espace réservé du contenu 2"/>
          <p:cNvSpPr>
            <a:spLocks noGrp="1"/>
          </p:cNvSpPr>
          <p:nvPr>
            <p:ph idx="1"/>
          </p:nvPr>
        </p:nvSpPr>
        <p:spPr>
          <a:xfrm>
            <a:off x="457200" y="1600200"/>
            <a:ext cx="8229600" cy="4781128"/>
          </a:xfrm>
        </p:spPr>
        <p:txBody>
          <a:bodyPr>
            <a:normAutofit fontScale="40000" lnSpcReduction="20000"/>
          </a:bodyPr>
          <a:lstStyle/>
          <a:p>
            <a:pPr>
              <a:buNone/>
            </a:pPr>
            <a:r>
              <a:rPr lang="fr-FR" sz="3500" b="1" dirty="0" smtClean="0">
                <a:solidFill>
                  <a:srgbClr val="FF0000"/>
                </a:solidFill>
              </a:rPr>
              <a:t>La différenciation successive</a:t>
            </a:r>
            <a:endParaRPr lang="fr-FR" sz="3500" dirty="0" smtClean="0">
              <a:solidFill>
                <a:srgbClr val="FF0000"/>
              </a:solidFill>
            </a:endParaRPr>
          </a:p>
          <a:p>
            <a:pPr>
              <a:buNone/>
            </a:pPr>
            <a:r>
              <a:rPr lang="fr-FR" dirty="0" smtClean="0"/>
              <a:t>		</a:t>
            </a:r>
            <a:r>
              <a:rPr lang="fr-FR" u="sng" dirty="0" smtClean="0"/>
              <a:t>La différenciation successive se pratique dans les situations collectives</a:t>
            </a:r>
            <a:r>
              <a:rPr lang="fr-FR" dirty="0" smtClean="0"/>
              <a:t>, le plus souvent d’engagement d’un apprentissage, de découverte de notions nouvelles, de construction d’un nouveau concept. Le maître garde la direction des opérations et </a:t>
            </a:r>
            <a:r>
              <a:rPr lang="fr-FR" b="1" dirty="0" smtClean="0"/>
              <a:t>fait varier </a:t>
            </a:r>
            <a:r>
              <a:rPr lang="fr-FR" dirty="0" smtClean="0"/>
              <a:t>les questionnements, les outils, les supports… </a:t>
            </a:r>
            <a:r>
              <a:rPr lang="fr-FR" b="1" dirty="0" smtClean="0"/>
              <a:t>au sein d’une même activité complexe qui concerne donc tous les élèves.</a:t>
            </a:r>
          </a:p>
          <a:p>
            <a:pPr>
              <a:buNone/>
            </a:pPr>
            <a:r>
              <a:rPr lang="fr-FR" dirty="0" smtClean="0"/>
              <a:t>		Les objectifs sont la construction du sens commun, l’émergence des représentations, la mise en évidence des conceptions, la mesure approximative du niveau de maîtrise de la compétence principale en construction par chaque élève.</a:t>
            </a:r>
          </a:p>
          <a:p>
            <a:pPr>
              <a:buNone/>
            </a:pPr>
            <a:endParaRPr lang="fr-FR" dirty="0" smtClean="0"/>
          </a:p>
          <a:p>
            <a:pPr>
              <a:buNone/>
            </a:pPr>
            <a:r>
              <a:rPr lang="fr-FR" sz="3500" b="1" dirty="0" smtClean="0">
                <a:solidFill>
                  <a:srgbClr val="FF0000"/>
                </a:solidFill>
              </a:rPr>
              <a:t>La différenciation simultanée</a:t>
            </a:r>
            <a:endParaRPr lang="fr-FR" sz="3500" dirty="0" smtClean="0">
              <a:solidFill>
                <a:srgbClr val="FF0000"/>
              </a:solidFill>
            </a:endParaRPr>
          </a:p>
          <a:p>
            <a:pPr>
              <a:buNone/>
            </a:pPr>
            <a:r>
              <a:rPr lang="fr-FR" dirty="0" smtClean="0"/>
              <a:t>La différenciation simultanée prend appui sur les constats de l’évaluation formative pour créer les véritables conditions de la différenciation. Elle construit et rend opérationnels les parcours d’apprentissage. Elle se réalise souvent dans des situations </a:t>
            </a:r>
            <a:r>
              <a:rPr lang="fr-FR" dirty="0" err="1" smtClean="0"/>
              <a:t>invidualisées</a:t>
            </a:r>
            <a:r>
              <a:rPr lang="fr-FR" dirty="0" smtClean="0"/>
              <a:t> reliées à des temps collectifs.</a:t>
            </a:r>
          </a:p>
          <a:p>
            <a:pPr>
              <a:buNone/>
            </a:pPr>
            <a:endParaRPr lang="fr-FR" dirty="0" smtClean="0"/>
          </a:p>
          <a:p>
            <a:pPr>
              <a:buNone/>
            </a:pPr>
            <a:r>
              <a:rPr lang="fr-FR" dirty="0" smtClean="0"/>
              <a:t>Les différents aspects de la différenciation simultanée sont :</a:t>
            </a:r>
          </a:p>
          <a:p>
            <a:pPr>
              <a:buNone/>
            </a:pPr>
            <a:endParaRPr lang="fr-FR" dirty="0" smtClean="0"/>
          </a:p>
          <a:p>
            <a:pPr lvl="0">
              <a:buNone/>
            </a:pPr>
            <a:r>
              <a:rPr lang="fr-FR" dirty="0" smtClean="0"/>
              <a:t>		Différenciation des remédiations, des tâches, des niveaux d’exigence par rapport à la tâche ; </a:t>
            </a:r>
          </a:p>
          <a:p>
            <a:pPr lvl="0">
              <a:buNone/>
            </a:pPr>
            <a:r>
              <a:rPr lang="fr-FR" dirty="0" smtClean="0"/>
              <a:t>		Différenciation des activités, de leur complexité, de leur longueur, de leur durée, de leur positionnement dans le processus d’apprentissage ;</a:t>
            </a:r>
          </a:p>
          <a:p>
            <a:pPr lvl="0">
              <a:buNone/>
            </a:pPr>
            <a:r>
              <a:rPr lang="fr-FR" dirty="0" smtClean="0"/>
              <a:t>		Différenciation des groupements des élèves : groupes de besoin, de niveau matière, de niveau tâche, de niveau méthodologique, de stratégies, de projets… ;</a:t>
            </a:r>
          </a:p>
          <a:p>
            <a:pPr lvl="0">
              <a:buNone/>
            </a:pPr>
            <a:r>
              <a:rPr lang="fr-FR" dirty="0" smtClean="0"/>
              <a:t>		Différenciation des outils et des cheminements méthodologiques : apports métacognitifs, didactiques ;</a:t>
            </a:r>
          </a:p>
          <a:p>
            <a:pPr lvl="0">
              <a:buNone/>
            </a:pPr>
            <a:r>
              <a:rPr lang="fr-FR" dirty="0" smtClean="0"/>
              <a:t>		Différenciation des modalités, des supports lors d’une évaluation sommative ;</a:t>
            </a:r>
          </a:p>
          <a:p>
            <a:pPr lvl="0">
              <a:buNone/>
            </a:pPr>
            <a:r>
              <a:rPr lang="fr-FR" dirty="0" smtClean="0"/>
              <a:t>		Différenciation des mises en situation d’apprentissage, voire des situations d’apprentissage…</a:t>
            </a:r>
          </a:p>
          <a:p>
            <a:pPr>
              <a:buNone/>
            </a:pPr>
            <a:endParaRPr lang="fr-FR" dirty="0" smtClean="0"/>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634082"/>
          </a:xfrm>
        </p:spPr>
        <p:txBody>
          <a:bodyPr>
            <a:normAutofit/>
          </a:bodyPr>
          <a:lstStyle/>
          <a:p>
            <a:r>
              <a:rPr lang="fr-FR" sz="3200" dirty="0" smtClean="0"/>
              <a:t>Des variables en jeu…</a:t>
            </a:r>
            <a:endParaRPr lang="fr-FR" sz="3200" dirty="0"/>
          </a:p>
        </p:txBody>
      </p:sp>
      <p:sp>
        <p:nvSpPr>
          <p:cNvPr id="3" name="Espace réservé du contenu 2"/>
          <p:cNvSpPr>
            <a:spLocks noGrp="1"/>
          </p:cNvSpPr>
          <p:nvPr>
            <p:ph idx="1"/>
          </p:nvPr>
        </p:nvSpPr>
        <p:spPr>
          <a:xfrm>
            <a:off x="179512" y="908720"/>
            <a:ext cx="8712968" cy="5760640"/>
          </a:xfrm>
          <a:solidFill>
            <a:schemeClr val="bg1">
              <a:lumMod val="95000"/>
            </a:schemeClr>
          </a:solidFill>
        </p:spPr>
        <p:txBody>
          <a:bodyPr>
            <a:noAutofit/>
          </a:bodyPr>
          <a:lstStyle/>
          <a:p>
            <a:pPr>
              <a:buNone/>
            </a:pPr>
            <a:r>
              <a:rPr lang="fr-FR" sz="1100" b="1" dirty="0" smtClean="0"/>
              <a:t> </a:t>
            </a:r>
            <a:r>
              <a:rPr lang="fr-FR" sz="1100" b="1" i="1" dirty="0" smtClean="0"/>
              <a:t>le cadre spatial </a:t>
            </a:r>
            <a:r>
              <a:rPr lang="fr-FR" sz="1100" i="1" dirty="0" smtClean="0"/>
              <a:t>: lieu, environnement matériel, organisation de l’espace ;</a:t>
            </a:r>
          </a:p>
          <a:p>
            <a:pPr>
              <a:buNone/>
            </a:pPr>
            <a:endParaRPr lang="fr-FR" sz="1100" i="1" dirty="0" smtClean="0"/>
          </a:p>
          <a:p>
            <a:pPr>
              <a:buNone/>
            </a:pPr>
            <a:r>
              <a:rPr lang="fr-FR" sz="1100" b="1" i="1" dirty="0" smtClean="0"/>
              <a:t>les situations d’apprentissage </a:t>
            </a:r>
            <a:r>
              <a:rPr lang="fr-FR" sz="1100" i="1" dirty="0" smtClean="0"/>
              <a:t>: situation </a:t>
            </a:r>
            <a:r>
              <a:rPr lang="fr-FR" sz="1100" i="1" dirty="0" err="1" smtClean="0"/>
              <a:t>impositive</a:t>
            </a:r>
            <a:r>
              <a:rPr lang="fr-FR" sz="1100" i="1" dirty="0" smtClean="0"/>
              <a:t> collective, situation individualisée (avec </a:t>
            </a:r>
            <a:r>
              <a:rPr lang="fr-FR" sz="1100" dirty="0" smtClean="0"/>
              <a:t>ou sans monitorat, recherche documentaire…), situation interactive créant les conditions d’un conflit sociocognitif (groupe d’apprentissage), travail par groupe (groupe de niveau-matière,</a:t>
            </a:r>
          </a:p>
          <a:p>
            <a:pPr>
              <a:buNone/>
            </a:pPr>
            <a:r>
              <a:rPr lang="fr-FR" sz="1100" dirty="0" smtClean="0"/>
              <a:t>	groupe de besoin) ;</a:t>
            </a:r>
          </a:p>
          <a:p>
            <a:pPr>
              <a:buNone/>
            </a:pPr>
            <a:endParaRPr lang="fr-FR" sz="1100" dirty="0" smtClean="0"/>
          </a:p>
          <a:p>
            <a:pPr>
              <a:buNone/>
            </a:pPr>
            <a:r>
              <a:rPr lang="fr-FR" sz="1100" b="1" i="1" dirty="0" smtClean="0"/>
              <a:t>les contenus proposés </a:t>
            </a:r>
            <a:r>
              <a:rPr lang="fr-FR" sz="1100" i="1" dirty="0" smtClean="0"/>
              <a:t>: accessibles, suffisamment stimulants (manière de présenter, nature </a:t>
            </a:r>
            <a:r>
              <a:rPr lang="fr-FR" sz="1100" dirty="0" smtClean="0"/>
              <a:t>des exemples), portant bien sur la notion à acquérir telle qu’elle a été définie dans l’objectif de la séquence, mettant en jeu chez l’élève l’opération mentale recherchée ;</a:t>
            </a:r>
          </a:p>
          <a:p>
            <a:pPr>
              <a:buNone/>
            </a:pPr>
            <a:endParaRPr lang="fr-FR" sz="1100" dirty="0" smtClean="0"/>
          </a:p>
          <a:p>
            <a:pPr>
              <a:buNone/>
            </a:pPr>
            <a:r>
              <a:rPr lang="fr-FR" sz="1100" b="1" dirty="0" smtClean="0"/>
              <a:t> </a:t>
            </a:r>
            <a:r>
              <a:rPr lang="fr-FR" sz="1100" b="1" i="1" dirty="0" smtClean="0"/>
              <a:t>les dimensions du sens </a:t>
            </a:r>
            <a:r>
              <a:rPr lang="fr-FR" sz="1100" i="1" dirty="0" smtClean="0"/>
              <a:t>d’un apprentissage (finalisé par l’amont/par l’aval, sens </a:t>
            </a:r>
            <a:r>
              <a:rPr lang="fr-FR" sz="1100" dirty="0" smtClean="0"/>
              <a:t>fonctionnel/symbolique, en référence à des pratiques scolaires/</a:t>
            </a:r>
            <a:r>
              <a:rPr lang="fr-FR" sz="1100" dirty="0" err="1" smtClean="0"/>
              <a:t>extra-scolaires</a:t>
            </a:r>
            <a:r>
              <a:rPr lang="fr-FR" sz="1100" dirty="0" smtClean="0"/>
              <a:t>) </a:t>
            </a:r>
            <a:r>
              <a:rPr lang="fr-FR" sz="1100" i="1" dirty="0" smtClean="0"/>
              <a:t>et de la motivation des élèves ;</a:t>
            </a:r>
          </a:p>
          <a:p>
            <a:pPr>
              <a:buNone/>
            </a:pPr>
            <a:endParaRPr lang="fr-FR" sz="1100" b="1" dirty="0" smtClean="0"/>
          </a:p>
          <a:p>
            <a:pPr>
              <a:buNone/>
            </a:pPr>
            <a:r>
              <a:rPr lang="fr-FR" sz="1100" b="1" dirty="0" smtClean="0"/>
              <a:t>l</a:t>
            </a:r>
            <a:r>
              <a:rPr lang="fr-FR" sz="1100" b="1" i="1" dirty="0" smtClean="0"/>
              <a:t>es modes de pensée et les stratégies d’appropriation </a:t>
            </a:r>
            <a:r>
              <a:rPr lang="fr-FR" sz="1100" i="1" dirty="0" smtClean="0"/>
              <a:t>: inductive, déductive, créatrice, </a:t>
            </a:r>
            <a:r>
              <a:rPr lang="fr-FR" sz="1100" dirty="0" smtClean="0"/>
              <a:t>dialectique, divergente, convergente, analogique ; globale ou synthétique, analytique ;</a:t>
            </a:r>
          </a:p>
          <a:p>
            <a:pPr>
              <a:buNone/>
            </a:pPr>
            <a:endParaRPr lang="fr-FR" sz="1100" dirty="0" smtClean="0"/>
          </a:p>
          <a:p>
            <a:pPr>
              <a:buNone/>
            </a:pPr>
            <a:r>
              <a:rPr lang="fr-FR" sz="1100" b="1" i="1" dirty="0" smtClean="0"/>
              <a:t>les différents supports et outils d’apprentissage </a:t>
            </a:r>
            <a:r>
              <a:rPr lang="fr-FR" sz="1100" i="1" dirty="0" smtClean="0"/>
              <a:t>: tableau noir, TNI, manuel scolaire, ordinateur, </a:t>
            </a:r>
            <a:r>
              <a:rPr lang="fr-FR" sz="1100" dirty="0" smtClean="0"/>
              <a:t>fichiers de travail individuel… ; méthodes actives, techniques Freinet… ; aides méthodologiques… ;</a:t>
            </a:r>
          </a:p>
          <a:p>
            <a:pPr>
              <a:buNone/>
            </a:pPr>
            <a:endParaRPr lang="fr-FR" sz="1100" dirty="0" smtClean="0"/>
          </a:p>
          <a:p>
            <a:pPr>
              <a:buNone/>
            </a:pPr>
            <a:r>
              <a:rPr lang="fr-FR" sz="1100" b="1" i="1" dirty="0" smtClean="0"/>
              <a:t>les modes de différenciation et leur alternance </a:t>
            </a:r>
            <a:r>
              <a:rPr lang="fr-FR" sz="1100" i="1" dirty="0" smtClean="0"/>
              <a:t>: successive (alterner différents outils et </a:t>
            </a:r>
            <a:r>
              <a:rPr lang="fr-FR" sz="1100" dirty="0" smtClean="0"/>
              <a:t>situations dans un même cours), simultanée (faire travailler en même temps des élèves qui s’adonnent à des activités diverses adaptées à leurs besoins) ;</a:t>
            </a:r>
          </a:p>
          <a:p>
            <a:pPr>
              <a:buNone/>
            </a:pPr>
            <a:endParaRPr lang="fr-FR" sz="1100" dirty="0" smtClean="0"/>
          </a:p>
          <a:p>
            <a:pPr>
              <a:buNone/>
            </a:pPr>
            <a:r>
              <a:rPr lang="fr-FR" sz="1100" b="1" i="1" dirty="0" smtClean="0"/>
              <a:t>l’organisation temporelle </a:t>
            </a:r>
            <a:r>
              <a:rPr lang="fr-FR" sz="1100" i="1" dirty="0" smtClean="0"/>
              <a:t>: déroulement de la séquence, alternance des différents temps, </a:t>
            </a:r>
            <a:r>
              <a:rPr lang="fr-FR" sz="1100" dirty="0" smtClean="0"/>
              <a:t>régulation en cours d’activité (degré de guidage, par exemple un élève qui n’a pas compris), rythme d’apprentissage (que faire avec les élèves qui ont fini avant les autres ?) ;</a:t>
            </a:r>
          </a:p>
          <a:p>
            <a:pPr>
              <a:buNone/>
            </a:pPr>
            <a:endParaRPr lang="fr-FR" sz="1100" dirty="0" smtClean="0"/>
          </a:p>
          <a:p>
            <a:pPr>
              <a:buNone/>
            </a:pPr>
            <a:r>
              <a:rPr lang="fr-FR" sz="1100" dirty="0" smtClean="0"/>
              <a:t> </a:t>
            </a:r>
            <a:r>
              <a:rPr lang="fr-FR" sz="1100" b="1" i="1" dirty="0" smtClean="0"/>
              <a:t>les postures pédagogiques de l’enseignant </a:t>
            </a:r>
            <a:r>
              <a:rPr lang="fr-FR" sz="1100" i="1" dirty="0" smtClean="0"/>
              <a:t>: s’appuyer sur les erreurs des élèves sans </a:t>
            </a:r>
            <a:r>
              <a:rPr lang="fr-FR" sz="1100" dirty="0" smtClean="0"/>
              <a:t>stigmatisation ; discuter avec eux pour qu’ils comprennent le sens des aides apportées, les critères de la constitution de certains groupes… ; les amener à reformuler ce qu’ils ont compris, les inviter à réfléchir à leur façon d’apprendre pour qu’ils en prennent conscience ;</a:t>
            </a:r>
          </a:p>
          <a:p>
            <a:pPr>
              <a:buNone/>
            </a:pPr>
            <a:endParaRPr lang="fr-FR" sz="1100" dirty="0" smtClean="0"/>
          </a:p>
          <a:p>
            <a:pPr>
              <a:buNone/>
            </a:pPr>
            <a:r>
              <a:rPr lang="fr-FR" sz="1100" b="1" i="1" dirty="0" smtClean="0"/>
              <a:t>l’évaluation des acquis </a:t>
            </a:r>
            <a:r>
              <a:rPr lang="fr-FR" sz="1100" i="1" dirty="0" smtClean="0"/>
              <a:t>de la séquence pour chaque élève, afin de préparer la séquence </a:t>
            </a:r>
            <a:r>
              <a:rPr lang="fr-FR" sz="1100" dirty="0" smtClean="0"/>
              <a:t>suivante. (voir les différentes évaluations sommative, sommative </a:t>
            </a:r>
            <a:r>
              <a:rPr lang="fr-FR" sz="1100" dirty="0" err="1" smtClean="0"/>
              <a:t>critériée</a:t>
            </a:r>
            <a:r>
              <a:rPr lang="fr-FR" sz="1100" dirty="0" smtClean="0"/>
              <a:t>, formative, diagnostique.</a:t>
            </a:r>
            <a:endParaRPr lang="fr-FR"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992</Words>
  <Application>Microsoft Office PowerPoint</Application>
  <PresentationFormat>Affichage à l'écran (4:3)</PresentationFormat>
  <Paragraphs>216</Paragraphs>
  <Slides>15</Slides>
  <Notes>12</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Thème Office</vt:lpstr>
      <vt:lpstr>Différenciation pédagogique</vt:lpstr>
      <vt:lpstr>Présentation PowerPoint</vt:lpstr>
      <vt:lpstr>Rappels historiques…</vt:lpstr>
      <vt:lpstr>Présentation PowerPoint</vt:lpstr>
      <vt:lpstr>Quelques définitions…</vt:lpstr>
      <vt:lpstr>Quelques définitions…</vt:lpstr>
      <vt:lpstr>2 + 1</vt:lpstr>
      <vt:lpstr>Des types de différenciation</vt:lpstr>
      <vt:lpstr>Des variables en jeu…</vt:lpstr>
      <vt:lpstr>Par exemple…</vt:lpstr>
      <vt:lpstr>Présentation PowerPoint</vt:lpstr>
      <vt:lpstr>Gestes professionnels et postures : préoccupations du Professeur</vt:lpstr>
      <vt:lpstr>Multi agenda de préoccupations enchâssées…</vt:lpstr>
      <vt:lpstr>Multi agenda de préoccupations enchâssées…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Différenciation pédagogique</dc:title>
  <dc:creator>master</dc:creator>
  <cp:lastModifiedBy>utilisateur</cp:lastModifiedBy>
  <cp:revision>33</cp:revision>
  <dcterms:created xsi:type="dcterms:W3CDTF">2014-02-17T14:21:49Z</dcterms:created>
  <dcterms:modified xsi:type="dcterms:W3CDTF">2016-03-19T07:03:20Z</dcterms:modified>
</cp:coreProperties>
</file>